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63" r:id="rId2"/>
    <p:sldId id="285" r:id="rId3"/>
    <p:sldId id="265" r:id="rId4"/>
    <p:sldId id="264" r:id="rId5"/>
    <p:sldId id="266" r:id="rId6"/>
    <p:sldId id="271" r:id="rId7"/>
    <p:sldId id="272" r:id="rId8"/>
    <p:sldId id="274" r:id="rId9"/>
    <p:sldId id="259" r:id="rId10"/>
    <p:sldId id="260" r:id="rId11"/>
    <p:sldId id="290" r:id="rId12"/>
    <p:sldId id="291" r:id="rId13"/>
    <p:sldId id="292" r:id="rId14"/>
    <p:sldId id="293" r:id="rId15"/>
    <p:sldId id="287" r:id="rId16"/>
    <p:sldId id="288" r:id="rId17"/>
    <p:sldId id="289" r:id="rId18"/>
    <p:sldId id="258" r:id="rId19"/>
    <p:sldId id="257" r:id="rId20"/>
    <p:sldId id="282" r:id="rId21"/>
    <p:sldId id="283" r:id="rId22"/>
    <p:sldId id="281" r:id="rId23"/>
    <p:sldId id="286" r:id="rId24"/>
    <p:sldId id="279" r:id="rId25"/>
    <p:sldId id="280" r:id="rId2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609D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Helle Formatvorlage 3 - Akz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505E3EF-67EA-436B-97B2-0124C06EBD24}" styleName="Mittlere Formatvorlage 4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0606" autoAdjust="0"/>
  </p:normalViewPr>
  <p:slideViewPr>
    <p:cSldViewPr snapToGrid="0">
      <p:cViewPr varScale="1">
        <p:scale>
          <a:sx n="66" d="100"/>
          <a:sy n="66" d="100"/>
        </p:scale>
        <p:origin x="1282" y="58"/>
      </p:cViewPr>
      <p:guideLst/>
    </p:cSldViewPr>
  </p:slideViewPr>
  <p:notesTextViewPr>
    <p:cViewPr>
      <p:scale>
        <a:sx n="66" d="100"/>
        <a:sy n="66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97F461-FD13-4D55-988C-8002482DCD24}" type="datetimeFigureOut">
              <a:rPr lang="de-DE" smtClean="0"/>
              <a:t>23.01.2026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5E69C5-2363-45BD-8DD9-7A009D74AB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6971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Begrüßung: Michael Medla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E69C5-2363-45BD-8DD9-7A009D74AB5F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19538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4EEB7A-E6DC-00E3-D84C-8D7F4D02F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49CB3E5-3E4E-F805-4A63-432CEBA348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BD1836D-099D-C5F2-ED20-74C5B18BEC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Unser Ziel: abwechselnd möglich – z.B. Otmar, Johannes, Gerhard, Klaus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789AC9A-CD95-F77C-B5A2-2AD64250A9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E69C5-2363-45BD-8DD9-7A009D74AB5F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6509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379B46-62D0-C269-AE03-0B6E5C59F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C3B87E5-9A7D-7248-70CF-D4A20CEE2A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A8335D2-896E-2DE2-2A43-96D70B694A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Begrüßung: Michael Medla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6CC4B2-EBBC-6ED6-C452-1A5C21DD4B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E69C5-2363-45BD-8DD9-7A009D74AB5F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0277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Unser Ziel: abwechselnd möglich – z.B. Otmar, Johannes, Gerhard, Klaus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E69C5-2363-45BD-8DD9-7A009D74AB5F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4341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Vorstellung der drei Partner jeweils und ihrer Motivation für das gemeinsame Projekt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E69C5-2363-45BD-8DD9-7A009D74AB5F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9008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E69C5-2363-45BD-8DD9-7A009D74AB5F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4390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E69C5-2363-45BD-8DD9-7A009D74AB5F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5874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2E40F-FC3A-56E8-CBF9-9F42D1226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D4F88F1-FA06-BEFA-5BDD-F2330874AE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85E01F1-8048-7946-7B3C-D5A64F030F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Vorstellung Michael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88B4AF7-B474-44B8-0E13-AF01934056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E69C5-2363-45BD-8DD9-7A009D74AB5F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88815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ADD1F0-0225-BABF-CF87-D0902EA57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F483171-F975-ED4D-D777-27DF4F6ABD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20D1828-1FC2-CE7F-E79D-B4923C2B34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Vorstellung Michael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421DE9F-C611-F528-7D4F-1F76676504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E69C5-2363-45BD-8DD9-7A009D74AB5F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41076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9806F-FE73-7293-2EC8-6D4E80D7D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5C3C5BC-C984-ACD7-A3F7-35B6E2E556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0DF34E0-B2D5-BC2D-CE80-529E45D236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Unser Ziel: abwechselnd möglich – z.B. Otmar, Johannes, Gerhard, Klaus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F7382D7-B13B-2442-11F9-44C17BECEA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E69C5-2363-45BD-8DD9-7A009D74AB5F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0758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DE3924-D7AC-1AE4-6509-797C245CA7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71290D7-AB21-1A68-884F-5C2EFAC3F4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7593273-B4B6-3A40-8D08-9EBB93CFA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727C-EB6B-475A-A020-E8B230874DCB}" type="datetimeFigureOut">
              <a:rPr lang="de-DE" smtClean="0"/>
              <a:t>23.01.2026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39E7B72-5313-3E25-0782-CBD57EF09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7326529-469E-B90F-5C33-501687D18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45609-EDE6-4BA3-969A-807DA6AE2DD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4502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CDB519-0E15-620F-16ED-1D3A83785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6A7AE90-640A-4531-2AE2-D2143E28B1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AFB8465-EDB8-F63D-A70F-91DEB3052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727C-EB6B-475A-A020-E8B230874DCB}" type="datetimeFigureOut">
              <a:rPr lang="de-DE" smtClean="0"/>
              <a:t>23.01.2026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52012C7-38BB-0062-E979-61A1EF386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D102853-DEC3-CFD1-E8CA-490189A3C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45609-EDE6-4BA3-969A-807DA6AE2DD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1923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0B66F481-AEBA-C04A-825F-165400AC62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DC1D4ED-7024-5528-4D5A-0B831B3F26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D282933-9ACE-0F10-51FC-8FD43FDE9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727C-EB6B-475A-A020-E8B230874DCB}" type="datetimeFigureOut">
              <a:rPr lang="de-DE" smtClean="0"/>
              <a:t>23.01.2026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B072803-DB54-FE18-96FF-F209A18A6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D017B9F-4813-8392-A77A-37FFC226F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45609-EDE6-4BA3-969A-807DA6AE2DD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3009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DD4973-B3A6-1B28-AAF8-929C9BF3E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D691A6F-436D-525B-4032-13DA73F5E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7426727-CA38-676C-0F92-8283FF5C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727C-EB6B-475A-A020-E8B230874DCB}" type="datetimeFigureOut">
              <a:rPr lang="de-DE" smtClean="0"/>
              <a:t>23.01.2026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CCC558C-D06F-9EE6-A787-610976406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BD31FCD-30A4-8423-D186-EAABD64B6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45609-EDE6-4BA3-969A-807DA6AE2DD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9735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2B6817-7839-2755-530A-AF548CC41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A88EBA2-7911-ED65-7187-B17977990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6DA83C1-D4B2-432A-BFB7-C4D105C77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727C-EB6B-475A-A020-E8B230874DCB}" type="datetimeFigureOut">
              <a:rPr lang="de-DE" smtClean="0"/>
              <a:t>23.01.2026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BF0EF83-EC25-80CE-718F-88D157C45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B41DFEE-E1C2-861D-AF63-9BA888B65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45609-EDE6-4BA3-969A-807DA6AE2DD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2497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BA2CB3-8995-7C45-D84C-D4E45F6F1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6D59E24-65E6-D3B4-0669-140A7AC802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0365F4A-3767-FA31-84CE-1411CC049D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4C462A1-8E4C-0E1D-07F0-A65A04005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727C-EB6B-475A-A020-E8B230874DCB}" type="datetimeFigureOut">
              <a:rPr lang="de-DE" smtClean="0"/>
              <a:t>23.01.2026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88969A8-4799-60A6-AE90-882F3030B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6AB40C1-96F8-2622-E8BE-A961A4178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45609-EDE6-4BA3-969A-807DA6AE2DD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1097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2160EF-758C-65FC-BC79-C39D4400A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F3358E8-EBAE-7EF7-8FCE-3E8B47BF77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7467A60-0B60-D89D-603A-E2DB352F9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D700208-59AA-5D41-7D18-42F8263572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F55609E-EFD1-02A1-E6C3-1BFDE4B625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13316CF-2061-3AC3-F881-C950E53C5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727C-EB6B-475A-A020-E8B230874DCB}" type="datetimeFigureOut">
              <a:rPr lang="de-DE" smtClean="0"/>
              <a:t>23.01.2026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DA8E413-98FA-3079-31BD-9969E3EC2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FEC3798-9223-5855-4410-2D2CC7C39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45609-EDE6-4BA3-969A-807DA6AE2DD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7422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CF98C8-F9D2-B8B9-3BE6-09452DC62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90E2B91-4040-E303-A2FE-EA1C9B918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727C-EB6B-475A-A020-E8B230874DCB}" type="datetimeFigureOut">
              <a:rPr lang="de-DE" smtClean="0"/>
              <a:t>23.01.2026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F2541B6-3C3F-8383-A9E6-48B8D92C3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E1BF7FF-2110-2B64-7104-BF0CE9DAF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45609-EDE6-4BA3-969A-807DA6AE2DD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6043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8FE6E24-B0C2-F593-26B4-0B9C44352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727C-EB6B-475A-A020-E8B230874DCB}" type="datetimeFigureOut">
              <a:rPr lang="de-DE" smtClean="0"/>
              <a:t>23.01.2026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BA68593-481A-0172-8A66-8FCF09E0B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17DF750-CBED-5A80-DC96-6E6DB1343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45609-EDE6-4BA3-969A-807DA6AE2DD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3623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EBB4F0-96D3-0FC3-6FC6-F0A831A92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747150F-B897-39AA-92D2-7B2D5A7F6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43952D6-F471-DA45-CE46-E9CD19212F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273ACE8-39E9-0C20-787B-DB34AEA19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727C-EB6B-475A-A020-E8B230874DCB}" type="datetimeFigureOut">
              <a:rPr lang="de-DE" smtClean="0"/>
              <a:t>23.01.2026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FA8715F-57EA-9A2D-BAB3-A4B66C2B9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6FA5129-B143-6F0A-18D5-3141D4706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45609-EDE6-4BA3-969A-807DA6AE2DD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9278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DABBEB-B378-9F3E-9090-4040C1F9E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012B3CC-F5DD-FF19-76C5-58973A6785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8D945AA-359B-0FB4-5E80-8975E066F9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DB655A8-39FD-DD83-35A8-9FAE5389F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727C-EB6B-475A-A020-E8B230874DCB}" type="datetimeFigureOut">
              <a:rPr lang="de-DE" smtClean="0"/>
              <a:t>23.01.2026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64D400B-BAFB-2D1C-F7BF-F17C2B4C8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CCF38E6-8643-D5F7-C15B-0A7968941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45609-EDE6-4BA3-969A-807DA6AE2DD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3003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BB0BA8A-748B-6960-19B8-8BA812F8D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9D8A7D7-18C2-E88C-EB21-BAE6EBF171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665EB8B-B3D5-0569-18E4-C2010D64A6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56727C-EB6B-475A-A020-E8B230874DCB}" type="datetimeFigureOut">
              <a:rPr lang="de-DE" smtClean="0"/>
              <a:t>23.01.2026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E286841-15A6-DB3A-93CB-E8C858E29E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5DB0481-BCAB-6EC7-1EFA-E967E55914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F45609-EDE6-4BA3-969A-807DA6AE2DD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545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ntertitel 2">
            <a:extLst>
              <a:ext uri="{FF2B5EF4-FFF2-40B4-BE49-F238E27FC236}">
                <a16:creationId xmlns:a16="http://schemas.microsoft.com/office/drawing/2014/main" id="{5481469C-E703-481B-2B3C-99DD0E11ACD4}"/>
              </a:ext>
            </a:extLst>
          </p:cNvPr>
          <p:cNvSpPr txBox="1">
            <a:spLocks/>
          </p:cNvSpPr>
          <p:nvPr/>
        </p:nvSpPr>
        <p:spPr>
          <a:xfrm>
            <a:off x="2710262" y="596709"/>
            <a:ext cx="9533187" cy="4911207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DE" b="1" dirty="0">
              <a:latin typeface="HelveticaNeueLT Std" panose="020B0604020202020204" pitchFamily="34" charset="0"/>
            </a:endParaRPr>
          </a:p>
        </p:txBody>
      </p:sp>
      <p:pic>
        <p:nvPicPr>
          <p:cNvPr id="1027" name="Grafik 1">
            <a:extLst>
              <a:ext uri="{FF2B5EF4-FFF2-40B4-BE49-F238E27FC236}">
                <a16:creationId xmlns:a16="http://schemas.microsoft.com/office/drawing/2014/main" id="{95777F91-ADBA-FF84-873E-971336A7AE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2"/>
          <a:stretch>
            <a:fillRect/>
          </a:stretch>
        </p:blipFill>
        <p:spPr bwMode="auto">
          <a:xfrm>
            <a:off x="2502613" y="3832416"/>
            <a:ext cx="7186773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Untertitel 2">
            <a:extLst>
              <a:ext uri="{FF2B5EF4-FFF2-40B4-BE49-F238E27FC236}">
                <a16:creationId xmlns:a16="http://schemas.microsoft.com/office/drawing/2014/main" id="{A31D73C8-78C1-D408-C25C-DBBF5511A0D8}"/>
              </a:ext>
            </a:extLst>
          </p:cNvPr>
          <p:cNvSpPr txBox="1">
            <a:spLocks/>
          </p:cNvSpPr>
          <p:nvPr/>
        </p:nvSpPr>
        <p:spPr>
          <a:xfrm>
            <a:off x="737734" y="596709"/>
            <a:ext cx="10716530" cy="2973037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5400" b="1" dirty="0">
                <a:solidFill>
                  <a:srgbClr val="08609D"/>
                </a:solidFill>
                <a:latin typeface="HelveticaNeueLT Std" panose="020B0604020202020204" pitchFamily="34" charset="0"/>
              </a:rPr>
              <a:t>Vorstellung der Bürgerenergiegenossenschaft in Nürtingen e.G.</a:t>
            </a:r>
          </a:p>
        </p:txBody>
      </p:sp>
    </p:spTree>
    <p:extLst>
      <p:ext uri="{BB962C8B-B14F-4D97-AF65-F5344CB8AC3E}">
        <p14:creationId xmlns:p14="http://schemas.microsoft.com/office/powerpoint/2010/main" val="266248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B4BAD66-A3F0-52D2-32E4-8A2C5A09C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Netzdienlicher</a:t>
            </a:r>
            <a:r>
              <a:rPr lang="en-US" sz="54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</a:t>
            </a:r>
            <a:r>
              <a:rPr lang="en-US" sz="54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Batteriespeicher</a:t>
            </a:r>
            <a:endParaRPr lang="en-US" sz="5400" dirty="0">
              <a:solidFill>
                <a:srgbClr val="08609D"/>
              </a:solidFill>
              <a:latin typeface="HelveticaNeueLT Std" panose="020B0604020202020204" pitchFamily="34" charset="0"/>
            </a:endParaRP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781B552-7CCA-BF51-4468-9CD72D98C24C}"/>
              </a:ext>
            </a:extLst>
          </p:cNvPr>
          <p:cNvSpPr txBox="1"/>
          <p:nvPr/>
        </p:nvSpPr>
        <p:spPr>
          <a:xfrm>
            <a:off x="640080" y="2706624"/>
            <a:ext cx="9398442" cy="3483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Batteriespeicher</a:t>
            </a:r>
            <a:r>
              <a:rPr lang="en-US" sz="22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in </a:t>
            </a:r>
            <a:r>
              <a:rPr lang="en-US" sz="22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Mittelspannungsebene</a:t>
            </a:r>
            <a:endParaRPr lang="en-US" sz="2200" dirty="0">
              <a:solidFill>
                <a:srgbClr val="08609D"/>
              </a:solidFill>
              <a:latin typeface="HelveticaNeueLT Std" panose="020B0604020202020204" pitchFamily="34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Leistung</a:t>
            </a:r>
            <a:r>
              <a:rPr lang="en-US" sz="22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5 MW, </a:t>
            </a:r>
            <a:r>
              <a:rPr lang="en-US" sz="22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Kapazität</a:t>
            </a:r>
            <a:r>
              <a:rPr lang="en-US" sz="22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10 MWh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8609D"/>
                </a:solidFill>
                <a:latin typeface="HelveticaNeueLT Std" panose="020B0604020202020204" pitchFamily="34" charset="0"/>
              </a:rPr>
              <a:t>Separate </a:t>
            </a:r>
            <a:r>
              <a:rPr lang="en-US" sz="22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Betreibergesellschaft</a:t>
            </a:r>
            <a:r>
              <a:rPr lang="en-US" sz="22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von </a:t>
            </a:r>
            <a:r>
              <a:rPr lang="en-US" sz="22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BEGiNT</a:t>
            </a:r>
            <a:r>
              <a:rPr lang="en-US" sz="2200" dirty="0">
                <a:solidFill>
                  <a:srgbClr val="08609D"/>
                </a:solidFill>
                <a:latin typeface="HelveticaNeueLT Std" panose="020B0604020202020204" pitchFamily="34" charset="0"/>
              </a:rPr>
              <a:t>, SWN, ADS Tec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Betrieb</a:t>
            </a:r>
            <a:r>
              <a:rPr lang="en-US" sz="22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und </a:t>
            </a:r>
            <a:r>
              <a:rPr lang="en-US" sz="22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Vermarktung</a:t>
            </a:r>
            <a:r>
              <a:rPr lang="en-US" sz="22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</a:t>
            </a:r>
            <a:r>
              <a:rPr lang="en-US" sz="22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durch</a:t>
            </a:r>
            <a:r>
              <a:rPr lang="en-US" sz="22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</a:t>
            </a:r>
            <a:r>
              <a:rPr lang="en-US" sz="22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Dienstleister</a:t>
            </a:r>
            <a:endParaRPr lang="en-US" sz="2200" dirty="0">
              <a:solidFill>
                <a:srgbClr val="08609D"/>
              </a:solidFill>
              <a:latin typeface="HelveticaNeueLT Std" panose="020B0604020202020204" pitchFamily="34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Sommerlicher</a:t>
            </a:r>
            <a:r>
              <a:rPr lang="en-US" sz="22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PV Strom </a:t>
            </a:r>
            <a:r>
              <a:rPr lang="en-US" sz="22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Überschuß</a:t>
            </a:r>
            <a:r>
              <a:rPr lang="en-US" sz="22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</a:t>
            </a:r>
            <a:r>
              <a:rPr lang="en-US" sz="22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wird</a:t>
            </a:r>
            <a:r>
              <a:rPr lang="en-US" sz="22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</a:t>
            </a:r>
            <a:r>
              <a:rPr lang="en-US" sz="22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zwischengespeichert</a:t>
            </a:r>
            <a:r>
              <a:rPr lang="en-US" sz="22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und </a:t>
            </a:r>
            <a:r>
              <a:rPr lang="en-US" sz="22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steht</a:t>
            </a:r>
            <a:r>
              <a:rPr lang="en-US" sz="22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</a:t>
            </a:r>
            <a:r>
              <a:rPr lang="en-US" sz="22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nachts</a:t>
            </a:r>
            <a:r>
              <a:rPr lang="en-US" sz="22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</a:t>
            </a:r>
            <a:r>
              <a:rPr lang="en-US" sz="22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zur</a:t>
            </a:r>
            <a:r>
              <a:rPr lang="en-US" sz="22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</a:t>
            </a:r>
            <a:r>
              <a:rPr lang="en-US" sz="22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Verfügung</a:t>
            </a:r>
            <a:endParaRPr lang="en-US" sz="2200" dirty="0">
              <a:solidFill>
                <a:srgbClr val="08609D"/>
              </a:solidFill>
              <a:latin typeface="HelveticaNeueLT Std" panose="020B0604020202020204" pitchFamily="34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Entlastung</a:t>
            </a:r>
            <a:r>
              <a:rPr lang="en-US" sz="22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des </a:t>
            </a:r>
            <a:r>
              <a:rPr lang="en-US" sz="22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Verteilnetzes</a:t>
            </a:r>
            <a:r>
              <a:rPr lang="en-US" sz="22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und </a:t>
            </a:r>
            <a:r>
              <a:rPr lang="en-US" sz="22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Verringerung</a:t>
            </a:r>
            <a:r>
              <a:rPr lang="en-US" sz="22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der </a:t>
            </a:r>
            <a:r>
              <a:rPr lang="en-US" sz="22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Rückspeisung</a:t>
            </a:r>
            <a:r>
              <a:rPr lang="en-US" sz="22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in </a:t>
            </a:r>
            <a:r>
              <a:rPr lang="en-US" sz="22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Übertragungsnetz</a:t>
            </a:r>
            <a:endParaRPr lang="en-US" sz="2200" dirty="0">
              <a:solidFill>
                <a:srgbClr val="08609D"/>
              </a:solidFill>
              <a:latin typeface="HelveticaNeueLT Std" panose="020B0604020202020204" pitchFamily="34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Teilnahme</a:t>
            </a:r>
            <a:r>
              <a:rPr lang="en-US" sz="22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am </a:t>
            </a:r>
            <a:r>
              <a:rPr lang="en-US" sz="2200">
                <a:solidFill>
                  <a:srgbClr val="08609D"/>
                </a:solidFill>
                <a:latin typeface="HelveticaNeueLT Std" panose="020B0604020202020204" pitchFamily="34" charset="0"/>
              </a:rPr>
              <a:t>Stromhandel</a:t>
            </a:r>
            <a:endParaRPr lang="en-US" sz="2200" dirty="0">
              <a:solidFill>
                <a:srgbClr val="08609D"/>
              </a:solidFill>
              <a:latin typeface="HelveticaNeueLT St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212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4768F6-B039-5129-E470-6ED4C5997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Funktionsschema</a:t>
            </a:r>
          </a:p>
        </p:txBody>
      </p:sp>
      <p:pic>
        <p:nvPicPr>
          <p:cNvPr id="4" name="Grafik 3" descr="Ein Bild, das Text, Diagramm, Screenshot, Entwurf enthält.">
            <a:extLst>
              <a:ext uri="{FF2B5EF4-FFF2-40B4-BE49-F238E27FC236}">
                <a16:creationId xmlns:a16="http://schemas.microsoft.com/office/drawing/2014/main" id="{BF5FFC40-6912-947E-C418-B4E9040C5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88829"/>
            <a:ext cx="10013548" cy="513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368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605523-DC75-1C35-CDC3-1E35DDD0FE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2B6C99-DE2E-AEBD-C976-9D7277F05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Ertragspotential		</a:t>
            </a:r>
            <a:r>
              <a:rPr lang="de-DE" sz="1600" dirty="0"/>
              <a:t>Quelle https://www.energy-charts.info</a:t>
            </a:r>
            <a:endParaRPr lang="de-DE" dirty="0"/>
          </a:p>
        </p:txBody>
      </p:sp>
      <p:pic>
        <p:nvPicPr>
          <p:cNvPr id="5" name="Grafik 4" descr="Ein Bild, das Text, Screenshot, Diagramm, Schrift enthält.&#10;&#10;KI-generierte Inhalte können fehlerhaft sein.">
            <a:extLst>
              <a:ext uri="{FF2B5EF4-FFF2-40B4-BE49-F238E27FC236}">
                <a16:creationId xmlns:a16="http://schemas.microsoft.com/office/drawing/2014/main" id="{0F3C99B4-4386-1E95-1691-D62FEF5CE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75" y="1492668"/>
            <a:ext cx="10188823" cy="43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03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F42728-8E6B-7501-03E9-E33164B59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5D6CA1-A774-63D9-7EB2-B3D38E756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Ertragspotential		</a:t>
            </a:r>
            <a:r>
              <a:rPr lang="de-DE" sz="1600" dirty="0"/>
              <a:t>Quelle https://www.energy-charts.info</a:t>
            </a:r>
          </a:p>
        </p:txBody>
      </p:sp>
      <p:pic>
        <p:nvPicPr>
          <p:cNvPr id="4" name="Grafik 3" descr="Ein Bild, das Text, Screenshot, Schrift, Diagramm enthält.&#10;&#10;KI-generierte Inhalte können fehlerhaft sein.">
            <a:extLst>
              <a:ext uri="{FF2B5EF4-FFF2-40B4-BE49-F238E27FC236}">
                <a16:creationId xmlns:a16="http://schemas.microsoft.com/office/drawing/2014/main" id="{4232BE28-1D29-5726-C959-4AD3E2275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62242"/>
            <a:ext cx="10196444" cy="43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5971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EB28A6-1932-D1B1-9098-D40B076DB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Entwicklung	</a:t>
            </a:r>
            <a:r>
              <a:rPr lang="de-DE" sz="1600" dirty="0"/>
              <a:t>Quelle PV Magazin</a:t>
            </a:r>
            <a:endParaRPr lang="de-DE" dirty="0"/>
          </a:p>
        </p:txBody>
      </p:sp>
      <p:pic>
        <p:nvPicPr>
          <p:cNvPr id="8" name="Grafik 7" descr="Ein Bild, das Text, Diagramm, Screenshot, Schrift enthält.&#10;&#10;KI-generierte Inhalte können fehlerhaft sein.">
            <a:extLst>
              <a:ext uri="{FF2B5EF4-FFF2-40B4-BE49-F238E27FC236}">
                <a16:creationId xmlns:a16="http://schemas.microsoft.com/office/drawing/2014/main" id="{EEA7A700-A2FB-C33B-596E-59A9BEA50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149" y="1293845"/>
            <a:ext cx="10493649" cy="530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744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679404-7942-D1C3-E5EC-A35ED2718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Projektpartner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F0F4763-B557-5F50-949C-4711EC9BC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353" y="244628"/>
            <a:ext cx="4130960" cy="179156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1A1DF0F-FD0C-B991-F17B-E4996D024759}"/>
              </a:ext>
            </a:extLst>
          </p:cNvPr>
          <p:cNvSpPr txBox="1"/>
          <p:nvPr/>
        </p:nvSpPr>
        <p:spPr>
          <a:xfrm>
            <a:off x="715617" y="1690688"/>
            <a:ext cx="384918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Verteilnetzbetreiber und Nahversorger Nürtingen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Zuständig für:</a:t>
            </a:r>
            <a:br>
              <a:rPr lang="de-DE" sz="2400" dirty="0"/>
            </a:br>
            <a:r>
              <a:rPr lang="de-DE" sz="2400" dirty="0"/>
              <a:t>Projektierung</a:t>
            </a:r>
            <a:br>
              <a:rPr lang="de-DE" sz="2400" dirty="0"/>
            </a:br>
            <a:r>
              <a:rPr lang="de-DE" sz="2400" dirty="0"/>
              <a:t>Standort</a:t>
            </a:r>
            <a:br>
              <a:rPr lang="de-DE" sz="2400" dirty="0"/>
            </a:br>
            <a:r>
              <a:rPr lang="de-DE" sz="2400" dirty="0" err="1"/>
              <a:t>Netzanschluß</a:t>
            </a:r>
            <a:br>
              <a:rPr lang="de-DE" sz="2400" dirty="0"/>
            </a:br>
            <a:r>
              <a:rPr lang="de-DE" sz="2400" dirty="0"/>
              <a:t>Verwaltung und Abrechnung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98F50EE-F162-0B5C-DBF8-617E279A7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3176" y="3587242"/>
            <a:ext cx="4000847" cy="2804403"/>
          </a:xfrm>
          <a:prstGeom prst="rect">
            <a:avLst/>
          </a:prstGeom>
        </p:spPr>
      </p:pic>
      <p:pic>
        <p:nvPicPr>
          <p:cNvPr id="10" name="Grafik 9" descr="Ein Bild, das Text, Diagramm, Plan, Reihe enthält.&#10;&#10;KI-generierte Inhalte können fehlerhaft sein.">
            <a:extLst>
              <a:ext uri="{FF2B5EF4-FFF2-40B4-BE49-F238E27FC236}">
                <a16:creationId xmlns:a16="http://schemas.microsoft.com/office/drawing/2014/main" id="{6F90C4A1-DE02-5794-D665-CE886A06C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8989" y="1889626"/>
            <a:ext cx="3254022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918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C0C51E-E7FB-8B4E-D3FD-E119FA0E4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E69E45-BA23-9188-B5BB-A9A618CD6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Projektpartner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5716C61-9162-2E7B-72E1-765E9453FEC0}"/>
              </a:ext>
            </a:extLst>
          </p:cNvPr>
          <p:cNvSpPr txBox="1"/>
          <p:nvPr/>
        </p:nvSpPr>
        <p:spPr>
          <a:xfrm>
            <a:off x="715617" y="1690688"/>
            <a:ext cx="384918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Speicherhersteller in </a:t>
            </a:r>
            <a:br>
              <a:rPr lang="de-DE" sz="2400" dirty="0"/>
            </a:br>
            <a:r>
              <a:rPr lang="de-DE" sz="2400" dirty="0"/>
              <a:t>Nürtingen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Zuständig für:</a:t>
            </a:r>
            <a:br>
              <a:rPr lang="de-DE" sz="2400" dirty="0"/>
            </a:br>
            <a:r>
              <a:rPr lang="de-DE" sz="2400" dirty="0"/>
              <a:t>Lieferung Batterie</a:t>
            </a:r>
            <a:br>
              <a:rPr lang="de-DE" sz="2400" dirty="0"/>
            </a:br>
            <a:r>
              <a:rPr lang="de-DE" sz="2400" dirty="0"/>
              <a:t>Lieferung Wechselrichter</a:t>
            </a:r>
            <a:br>
              <a:rPr lang="de-DE" sz="2400" dirty="0"/>
            </a:br>
            <a:r>
              <a:rPr lang="de-DE" sz="2400" dirty="0"/>
              <a:t>Betrieb</a:t>
            </a:r>
            <a:br>
              <a:rPr lang="de-DE" sz="2400" dirty="0"/>
            </a:br>
            <a:r>
              <a:rPr lang="de-DE" sz="2400" dirty="0"/>
              <a:t>Instandhaltung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74A840D-188C-AC75-6E99-ED6C95204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6207" y="187336"/>
            <a:ext cx="2884810" cy="150335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E7624F7-C29B-16C3-9A0E-4E8426F11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6940" y="1977887"/>
            <a:ext cx="5879443" cy="390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92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FF6382-189B-AB2E-0416-D586375E5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Zeitplan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B596DB4-9E41-A4A8-2640-6AEE1129A866}"/>
              </a:ext>
            </a:extLst>
          </p:cNvPr>
          <p:cNvSpPr txBox="1"/>
          <p:nvPr/>
        </p:nvSpPr>
        <p:spPr>
          <a:xfrm>
            <a:off x="308114" y="1905506"/>
            <a:ext cx="799106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Zeichnen des Letter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Intent</a:t>
            </a:r>
            <a:r>
              <a:rPr lang="de-DE" sz="2400" dirty="0"/>
              <a:t> eine gemeinsame Betreibergesellschaft zu gründen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Vorbereitung des Gesellschaftervertrags und Prüfung durch die Projektpartner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Gründung der Betreibergesellschaft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Detailprojektplanung und Bestellung der notwendigen technischen Einrichtung und des Batteriespeichers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Ausbau </a:t>
            </a:r>
            <a:r>
              <a:rPr lang="de-DE" sz="2400" dirty="0" err="1"/>
              <a:t>Netzanschluß</a:t>
            </a:r>
            <a:r>
              <a:rPr lang="de-DE" sz="2400" dirty="0"/>
              <a:t> und Aufbau des Batteriespeichers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Start Probebetrieb und Qualifizierung durch den Trader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Start des Betriebs und Vermarktung der Kapazität</a:t>
            </a:r>
            <a:r>
              <a:rPr lang="de-DE" dirty="0"/>
              <a:t>		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93128AD-EE55-984E-5B7E-D80C60FEF9FF}"/>
              </a:ext>
            </a:extLst>
          </p:cNvPr>
          <p:cNvSpPr txBox="1"/>
          <p:nvPr/>
        </p:nvSpPr>
        <p:spPr>
          <a:xfrm>
            <a:off x="8100391" y="1905506"/>
            <a:ext cx="366091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erledigt</a:t>
            </a:r>
          </a:p>
          <a:p>
            <a:endParaRPr lang="de-DE" sz="2400" dirty="0"/>
          </a:p>
          <a:p>
            <a:r>
              <a:rPr lang="de-DE" sz="2400" dirty="0"/>
              <a:t>Dezember 2025</a:t>
            </a:r>
          </a:p>
          <a:p>
            <a:endParaRPr lang="de-DE" sz="2400" dirty="0"/>
          </a:p>
          <a:p>
            <a:r>
              <a:rPr lang="de-DE" sz="2400" dirty="0" err="1"/>
              <a:t>vorauss</a:t>
            </a:r>
            <a:r>
              <a:rPr lang="de-DE" sz="2400" dirty="0"/>
              <a:t>. Februar 20026</a:t>
            </a:r>
          </a:p>
          <a:p>
            <a:r>
              <a:rPr lang="de-DE" sz="2400" dirty="0" err="1"/>
              <a:t>vorauss</a:t>
            </a:r>
            <a:r>
              <a:rPr lang="de-DE" sz="2400" dirty="0"/>
              <a:t>. März 2026</a:t>
            </a:r>
          </a:p>
          <a:p>
            <a:endParaRPr lang="de-DE" sz="2400" dirty="0"/>
          </a:p>
          <a:p>
            <a:r>
              <a:rPr lang="de-DE" sz="2400" dirty="0" err="1"/>
              <a:t>vorauss</a:t>
            </a:r>
            <a:r>
              <a:rPr lang="de-DE" sz="2400" dirty="0"/>
              <a:t>. August 2026</a:t>
            </a:r>
          </a:p>
          <a:p>
            <a:r>
              <a:rPr lang="de-DE" sz="2400" dirty="0" err="1"/>
              <a:t>vorauss</a:t>
            </a:r>
            <a:r>
              <a:rPr lang="de-DE" sz="2400" dirty="0"/>
              <a:t>. September 2026</a:t>
            </a:r>
          </a:p>
          <a:p>
            <a:r>
              <a:rPr lang="de-DE" sz="2400" dirty="0" err="1"/>
              <a:t>vorauss</a:t>
            </a:r>
            <a:r>
              <a:rPr lang="de-DE" sz="2400" dirty="0"/>
              <a:t>. Januar 2027</a:t>
            </a:r>
          </a:p>
          <a:p>
            <a:r>
              <a:rPr lang="de-DE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2016275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F2C9F5-3A64-616D-D3ED-E5AB0D3E3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06F378F-E703-AF5A-C7F3-09051DA41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rgbClr val="08609D"/>
                </a:solidFill>
                <a:latin typeface="HelveticaNeueLT Std" panose="020B0604020202020204" pitchFamily="34" charset="0"/>
              </a:rPr>
              <a:t>Projekt: Schule </a:t>
            </a:r>
            <a:r>
              <a:rPr lang="en-US" sz="54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Reudern</a:t>
            </a:r>
            <a:endParaRPr lang="en-US" sz="5400" dirty="0">
              <a:solidFill>
                <a:srgbClr val="08609D"/>
              </a:solidFill>
              <a:latin typeface="HelveticaNeueLT Std" panose="020B0604020202020204" pitchFamily="34" charset="0"/>
            </a:endParaRP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533DC8F-13E0-56E4-D964-E218E1DF2CDB}"/>
              </a:ext>
            </a:extLst>
          </p:cNvPr>
          <p:cNvSpPr txBox="1"/>
          <p:nvPr/>
        </p:nvSpPr>
        <p:spPr>
          <a:xfrm>
            <a:off x="572493" y="2071316"/>
            <a:ext cx="6713552" cy="41191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8609D"/>
                </a:solidFill>
                <a:latin typeface="HelveticaNeueLT Std" panose="020B0604020202020204" pitchFamily="34" charset="0"/>
              </a:rPr>
              <a:t>Pacht und </a:t>
            </a:r>
            <a:r>
              <a:rPr lang="en-US" sz="22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Nutzungsvertrag</a:t>
            </a:r>
            <a:r>
              <a:rPr lang="en-US" sz="22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</a:t>
            </a:r>
            <a:r>
              <a:rPr lang="en-US" sz="22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mit</a:t>
            </a:r>
            <a:r>
              <a:rPr lang="en-US" sz="22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der Stadt Nürtingen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Projektierte</a:t>
            </a:r>
            <a:r>
              <a:rPr lang="en-US" sz="22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</a:t>
            </a:r>
            <a:r>
              <a:rPr lang="en-US" sz="22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Leistung</a:t>
            </a:r>
            <a:r>
              <a:rPr lang="en-US" sz="22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16 und 64 </a:t>
            </a:r>
            <a:r>
              <a:rPr lang="en-US" sz="22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kWp</a:t>
            </a:r>
            <a:endParaRPr lang="en-US" sz="2200" dirty="0">
              <a:solidFill>
                <a:srgbClr val="08609D"/>
              </a:solidFill>
              <a:latin typeface="HelveticaNeueLT Std" panose="020B0604020202020204" pitchFamily="34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Unterkonstruktion</a:t>
            </a:r>
            <a:r>
              <a:rPr lang="en-US" sz="22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für </a:t>
            </a:r>
            <a:r>
              <a:rPr lang="en-US" sz="22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Schrägdach</a:t>
            </a:r>
            <a:endParaRPr lang="en-US" sz="2200" dirty="0">
              <a:solidFill>
                <a:srgbClr val="08609D"/>
              </a:solidFill>
              <a:latin typeface="HelveticaNeueLT Std" panose="020B0604020202020204" pitchFamily="34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8609D"/>
                </a:solidFill>
                <a:latin typeface="HelveticaNeueLT Std" panose="020B0604020202020204" pitchFamily="34" charset="0"/>
              </a:rPr>
              <a:t>178 Stück 450 Watt Module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Ausrichtung</a:t>
            </a:r>
            <a:r>
              <a:rPr lang="en-US" sz="22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</a:t>
            </a:r>
            <a:r>
              <a:rPr lang="en-US" sz="22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Süden</a:t>
            </a:r>
            <a:r>
              <a:rPr lang="en-US" sz="2200" dirty="0">
                <a:solidFill>
                  <a:srgbClr val="08609D"/>
                </a:solidFill>
                <a:latin typeface="HelveticaNeueLT Std" panose="020B0604020202020204" pitchFamily="34" charset="0"/>
              </a:rPr>
              <a:t>, </a:t>
            </a:r>
            <a:r>
              <a:rPr lang="en-US" sz="22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teilw</a:t>
            </a:r>
            <a:r>
              <a:rPr lang="en-US" sz="2200" dirty="0">
                <a:solidFill>
                  <a:srgbClr val="08609D"/>
                </a:solidFill>
                <a:latin typeface="HelveticaNeueLT Std" panose="020B0604020202020204" pitchFamily="34" charset="0"/>
              </a:rPr>
              <a:t>. Ost/West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Überschusseinspeisung</a:t>
            </a:r>
            <a:r>
              <a:rPr lang="en-US" sz="22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</a:t>
            </a:r>
            <a:r>
              <a:rPr lang="en-US" sz="22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über</a:t>
            </a:r>
            <a:r>
              <a:rPr lang="en-US" sz="22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</a:t>
            </a:r>
            <a:r>
              <a:rPr lang="en-US" sz="22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bestehende</a:t>
            </a:r>
            <a:r>
              <a:rPr lang="en-US" sz="22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</a:t>
            </a:r>
            <a:r>
              <a:rPr lang="en-US" sz="22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Hausanschlüsse</a:t>
            </a:r>
            <a:endParaRPr lang="en-US" sz="2200" dirty="0">
              <a:solidFill>
                <a:srgbClr val="08609D"/>
              </a:solidFill>
              <a:latin typeface="HelveticaNeueLT Std" panose="020B0604020202020204" pitchFamily="34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Batteriespeicher</a:t>
            </a:r>
            <a:r>
              <a:rPr lang="en-US" sz="22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22 und 14,6 kWh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Realisierung</a:t>
            </a:r>
            <a:r>
              <a:rPr lang="en-US" sz="22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Herbst 2025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8609D"/>
                </a:solidFill>
                <a:latin typeface="HelveticaNeueLT Std" panose="020B0604020202020204" pitchFamily="34" charset="0"/>
              </a:rPr>
              <a:t>Projekt </a:t>
            </a:r>
            <a:r>
              <a:rPr lang="en-US" sz="22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vergabebereit</a:t>
            </a:r>
            <a:endParaRPr lang="en-US" sz="2200" dirty="0">
              <a:solidFill>
                <a:srgbClr val="08609D"/>
              </a:solidFill>
              <a:latin typeface="HelveticaNeueLT Std" panose="020B0604020202020204" pitchFamily="34" charset="0"/>
            </a:endParaRPr>
          </a:p>
        </p:txBody>
      </p:sp>
      <p:pic>
        <p:nvPicPr>
          <p:cNvPr id="3" name="Grafik 2" descr="Ein Bild, das Screenshot, Karte, PC-Spiel, Spielesoftware enthält.&#10;&#10;KI-generierte Inhalte können fehlerhaft sein.">
            <a:extLst>
              <a:ext uri="{FF2B5EF4-FFF2-40B4-BE49-F238E27FC236}">
                <a16:creationId xmlns:a16="http://schemas.microsoft.com/office/drawing/2014/main" id="{67FBC29A-C9EA-8C05-AF67-DEC4F75CBC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156" r="7259" b="-2"/>
          <a:stretch>
            <a:fillRect/>
          </a:stretch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775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D99D3D4-B7CA-AF37-AB85-760496B3C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846" y="238539"/>
            <a:ext cx="11652067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dirty="0">
                <a:solidFill>
                  <a:srgbClr val="08609D"/>
                </a:solidFill>
                <a:latin typeface="HelveticaNeueLT Std" panose="020B0604020202020204" pitchFamily="34" charset="0"/>
              </a:rPr>
              <a:t>Projekt: </a:t>
            </a:r>
            <a:r>
              <a:rPr lang="en-US" sz="46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Kinderhaus</a:t>
            </a:r>
            <a:r>
              <a:rPr lang="en-US" sz="46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</a:t>
            </a:r>
            <a:r>
              <a:rPr lang="en-US" sz="46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kleine</a:t>
            </a:r>
            <a:r>
              <a:rPr lang="en-US" sz="46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Insel </a:t>
            </a:r>
            <a:r>
              <a:rPr lang="en-US" sz="46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Zizishausen</a:t>
            </a:r>
            <a:endParaRPr lang="en-US" sz="4600" dirty="0">
              <a:solidFill>
                <a:srgbClr val="08609D"/>
              </a:solidFill>
              <a:latin typeface="HelveticaNeueLT Std" panose="020B0604020202020204" pitchFamily="34" charset="0"/>
            </a:endParaRP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793C3AB-CF77-0242-0E45-9FFED69CBA49}"/>
              </a:ext>
            </a:extLst>
          </p:cNvPr>
          <p:cNvSpPr txBox="1"/>
          <p:nvPr/>
        </p:nvSpPr>
        <p:spPr>
          <a:xfrm>
            <a:off x="572493" y="2071316"/>
            <a:ext cx="6713552" cy="41191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8609D"/>
                </a:solidFill>
                <a:latin typeface="HelveticaNeueLT Std" panose="020B0604020202020204" pitchFamily="34" charset="0"/>
              </a:rPr>
              <a:t>Pacht und </a:t>
            </a:r>
            <a:r>
              <a:rPr lang="en-US" sz="22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Nutzungsvertrag</a:t>
            </a:r>
            <a:r>
              <a:rPr lang="en-US" sz="22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</a:t>
            </a:r>
            <a:r>
              <a:rPr lang="en-US" sz="22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mit</a:t>
            </a:r>
            <a:r>
              <a:rPr lang="en-US" sz="22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der Stadt Nürtingen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Projektierte</a:t>
            </a:r>
            <a:r>
              <a:rPr lang="en-US" sz="22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</a:t>
            </a:r>
            <a:r>
              <a:rPr lang="en-US" sz="22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Leistung</a:t>
            </a:r>
            <a:r>
              <a:rPr lang="en-US" sz="22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32 </a:t>
            </a:r>
            <a:r>
              <a:rPr lang="en-US" sz="22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kWp</a:t>
            </a:r>
            <a:endParaRPr lang="en-US" sz="2200" dirty="0">
              <a:solidFill>
                <a:srgbClr val="08609D"/>
              </a:solidFill>
              <a:latin typeface="HelveticaNeueLT Std" panose="020B0604020202020204" pitchFamily="34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Unterkonstruktion</a:t>
            </a:r>
            <a:r>
              <a:rPr lang="en-US" sz="22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für </a:t>
            </a:r>
            <a:r>
              <a:rPr lang="en-US" sz="22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Gründach</a:t>
            </a:r>
            <a:endParaRPr lang="en-US" sz="2200" dirty="0">
              <a:solidFill>
                <a:srgbClr val="08609D"/>
              </a:solidFill>
              <a:latin typeface="HelveticaNeueLT Std" panose="020B0604020202020204" pitchFamily="34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8609D"/>
                </a:solidFill>
                <a:latin typeface="HelveticaNeueLT Std" panose="020B0604020202020204" pitchFamily="34" charset="0"/>
              </a:rPr>
              <a:t>74 Stück 435 Watt Module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Moduloptimierer</a:t>
            </a:r>
            <a:r>
              <a:rPr lang="en-US" sz="22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</a:t>
            </a:r>
            <a:r>
              <a:rPr lang="en-US" sz="22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wg</a:t>
            </a:r>
            <a:r>
              <a:rPr lang="en-US" sz="2200" dirty="0">
                <a:solidFill>
                  <a:srgbClr val="08609D"/>
                </a:solidFill>
                <a:latin typeface="HelveticaNeueLT Std" panose="020B0604020202020204" pitchFamily="34" charset="0"/>
              </a:rPr>
              <a:t>. </a:t>
            </a:r>
            <a:r>
              <a:rPr lang="en-US" sz="22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Teilabschattung</a:t>
            </a:r>
            <a:endParaRPr lang="en-US" sz="2200" dirty="0">
              <a:solidFill>
                <a:srgbClr val="08609D"/>
              </a:solidFill>
              <a:latin typeface="HelveticaNeueLT Std" panose="020B0604020202020204" pitchFamily="34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Aufständerung</a:t>
            </a:r>
            <a:r>
              <a:rPr lang="en-US" sz="22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Ost/West 10 °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Überschußeinspeisung</a:t>
            </a:r>
            <a:r>
              <a:rPr lang="en-US" sz="22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</a:t>
            </a:r>
            <a:r>
              <a:rPr lang="en-US" sz="22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über</a:t>
            </a:r>
            <a:r>
              <a:rPr lang="en-US" sz="22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</a:t>
            </a:r>
            <a:r>
              <a:rPr lang="en-US" sz="22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bestehenden</a:t>
            </a:r>
            <a:r>
              <a:rPr lang="en-US" sz="22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</a:t>
            </a:r>
            <a:r>
              <a:rPr lang="en-US" sz="22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Hausanschluß</a:t>
            </a:r>
            <a:endParaRPr lang="en-US" sz="2200" dirty="0">
              <a:solidFill>
                <a:srgbClr val="08609D"/>
              </a:solidFill>
              <a:latin typeface="HelveticaNeueLT Std" panose="020B0604020202020204" pitchFamily="34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Realisierung</a:t>
            </a:r>
            <a:r>
              <a:rPr lang="en-US" sz="22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Herbst 2025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8609D"/>
                </a:solidFill>
                <a:latin typeface="HelveticaNeueLT Std" panose="020B0604020202020204" pitchFamily="34" charset="0"/>
              </a:rPr>
              <a:t>Projekt </a:t>
            </a:r>
            <a:r>
              <a:rPr lang="en-US" sz="22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vergabebereit</a:t>
            </a:r>
            <a:endParaRPr lang="en-US" sz="2200" dirty="0">
              <a:solidFill>
                <a:srgbClr val="08609D"/>
              </a:solidFill>
              <a:latin typeface="HelveticaNeueLT Std" panose="020B0604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AA043C6-975B-71CD-9F8D-4286407ECF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681"/>
          <a:stretch>
            <a:fillRect/>
          </a:stretch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26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04F87-9035-1FD3-A592-68459669B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57C6BB-159B-32C2-FA63-C031FD487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08609D"/>
                </a:solidFill>
                <a:latin typeface="HelveticaNeueLT Std" panose="020B0604020202020204" pitchFamily="34" charset="0"/>
              </a:rPr>
              <a:t>Ablauf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DE9B957-D71D-D3DA-9520-1C675BEFE5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solidFill>
                  <a:srgbClr val="08609D"/>
                </a:solidFill>
                <a:latin typeface="HelveticaNeueLT Std" panose="020B0604020202020204" pitchFamily="34" charset="0"/>
              </a:rPr>
              <a:t>Begrüßung</a:t>
            </a:r>
          </a:p>
          <a:p>
            <a:r>
              <a:rPr lang="de-DE" dirty="0">
                <a:solidFill>
                  <a:srgbClr val="08609D"/>
                </a:solidFill>
                <a:latin typeface="HelveticaNeueLT Std" panose="020B0604020202020204" pitchFamily="34" charset="0"/>
              </a:rPr>
              <a:t>Unser Ziel: Die lokale Energiewende selbst in die Hand nehmen.</a:t>
            </a:r>
          </a:p>
          <a:p>
            <a:r>
              <a:rPr lang="de-DE" dirty="0">
                <a:solidFill>
                  <a:srgbClr val="08609D"/>
                </a:solidFill>
                <a:latin typeface="HelveticaNeueLT Std" panose="020B0604020202020204" pitchFamily="34" charset="0"/>
              </a:rPr>
              <a:t>Unsere drei Partner: Stiftung </a:t>
            </a:r>
            <a:r>
              <a:rPr lang="de-DE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Ökowatt</a:t>
            </a:r>
            <a:r>
              <a:rPr lang="de-DE" dirty="0">
                <a:solidFill>
                  <a:srgbClr val="08609D"/>
                </a:solidFill>
                <a:latin typeface="HelveticaNeueLT Std" panose="020B0604020202020204" pitchFamily="34" charset="0"/>
              </a:rPr>
              <a:t>, Stadt Nürtingen, Stadtwerke Nürtingen GmbH</a:t>
            </a:r>
          </a:p>
          <a:p>
            <a:r>
              <a:rPr lang="de-DE" dirty="0">
                <a:solidFill>
                  <a:srgbClr val="08609D"/>
                </a:solidFill>
                <a:latin typeface="HelveticaNeueLT Std" panose="020B0604020202020204" pitchFamily="34" charset="0"/>
              </a:rPr>
              <a:t>Die Genossenschaft </a:t>
            </a:r>
            <a:r>
              <a:rPr lang="de-DE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BürgerEnergie</a:t>
            </a:r>
            <a:r>
              <a:rPr lang="de-DE" dirty="0">
                <a:solidFill>
                  <a:srgbClr val="08609D"/>
                </a:solidFill>
                <a:latin typeface="HelveticaNeueLT Std" panose="020B0604020202020204" pitchFamily="34" charset="0"/>
              </a:rPr>
              <a:t> in Nürtingen eG</a:t>
            </a:r>
          </a:p>
          <a:p>
            <a:r>
              <a:rPr lang="de-DE" dirty="0">
                <a:solidFill>
                  <a:srgbClr val="08609D"/>
                </a:solidFill>
                <a:latin typeface="HelveticaNeueLT Std" panose="020B0604020202020204" pitchFamily="34" charset="0"/>
              </a:rPr>
              <a:t>Unsere PV Projekte</a:t>
            </a:r>
          </a:p>
          <a:p>
            <a:r>
              <a:rPr lang="de-DE" dirty="0">
                <a:solidFill>
                  <a:srgbClr val="08609D"/>
                </a:solidFill>
                <a:latin typeface="HelveticaNeueLT Std" panose="020B0604020202020204" pitchFamily="34" charset="0"/>
              </a:rPr>
              <a:t>Netzdienlicher Großbatteriespeicher</a:t>
            </a:r>
          </a:p>
          <a:p>
            <a:r>
              <a:rPr lang="de-DE" dirty="0">
                <a:solidFill>
                  <a:srgbClr val="08609D"/>
                </a:solidFill>
                <a:latin typeface="HelveticaNeueLT Std" panose="020B0604020202020204" pitchFamily="34" charset="0"/>
              </a:rPr>
              <a:t>Mitgliedschaft</a:t>
            </a:r>
          </a:p>
          <a:p>
            <a:endParaRPr lang="de-DE" dirty="0">
              <a:solidFill>
                <a:srgbClr val="08609D"/>
              </a:solidFill>
              <a:latin typeface="HelveticaNeueLT St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9886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97AB9D-EB40-9FE1-8606-3B6FBF4D8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1C93BFD-DAAA-AD50-39F7-9D3B3163E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6482A88-3DB0-8816-A05F-C8D12C5FA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Wärmeerzeugung</a:t>
            </a:r>
            <a:r>
              <a:rPr lang="en-US" sz="54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für </a:t>
            </a:r>
            <a:r>
              <a:rPr lang="en-US" sz="54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Wärmenetze</a:t>
            </a:r>
            <a:r>
              <a:rPr lang="en-US" sz="54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der SWN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AB6B5B7B-2F1C-2193-5CC7-800042146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6F22589-BA14-31EB-848C-53C3561457FF}"/>
              </a:ext>
            </a:extLst>
          </p:cNvPr>
          <p:cNvSpPr txBox="1"/>
          <p:nvPr/>
        </p:nvSpPr>
        <p:spPr>
          <a:xfrm>
            <a:off x="640080" y="2706624"/>
            <a:ext cx="6730532" cy="3483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Flusswasserwärmepumpe</a:t>
            </a:r>
            <a:r>
              <a:rPr lang="en-US" sz="20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</a:t>
            </a:r>
            <a:r>
              <a:rPr lang="en-US" sz="20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mit</a:t>
            </a:r>
            <a:r>
              <a:rPr lang="en-US" sz="20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Speicher und E - Kessel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Leistung</a:t>
            </a:r>
            <a:r>
              <a:rPr lang="en-US" sz="20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1,5 MW, E- Kessel 2 MW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8609D"/>
                </a:solidFill>
                <a:latin typeface="HelveticaNeueLT Std" panose="020B0604020202020204" pitchFamily="34" charset="0"/>
              </a:rPr>
              <a:t>Separate </a:t>
            </a:r>
            <a:r>
              <a:rPr lang="en-US" sz="20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Betreibergesellschaft</a:t>
            </a:r>
            <a:r>
              <a:rPr lang="en-US" sz="20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von </a:t>
            </a:r>
            <a:r>
              <a:rPr lang="en-US" sz="20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BEGiNT</a:t>
            </a:r>
            <a:r>
              <a:rPr lang="en-US" sz="20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und SWN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Wärmebereitstellung</a:t>
            </a:r>
            <a:r>
              <a:rPr lang="en-US" sz="20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an </a:t>
            </a:r>
            <a:r>
              <a:rPr lang="en-US" sz="20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Wärmenetz</a:t>
            </a:r>
            <a:r>
              <a:rPr lang="en-US" sz="20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der SWN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Sommerlicher</a:t>
            </a:r>
            <a:r>
              <a:rPr lang="en-US" sz="20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PV Strom </a:t>
            </a:r>
            <a:r>
              <a:rPr lang="en-US" sz="20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Überschuss</a:t>
            </a:r>
            <a:r>
              <a:rPr lang="en-US" sz="20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</a:t>
            </a:r>
            <a:r>
              <a:rPr lang="en-US" sz="20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kann</a:t>
            </a:r>
            <a:r>
              <a:rPr lang="en-US" sz="20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in </a:t>
            </a:r>
            <a:r>
              <a:rPr lang="en-US" sz="20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Elektrokessel</a:t>
            </a:r>
            <a:r>
              <a:rPr lang="en-US" sz="20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in </a:t>
            </a:r>
            <a:r>
              <a:rPr lang="en-US" sz="20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Wärme</a:t>
            </a:r>
            <a:r>
              <a:rPr lang="en-US" sz="20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</a:t>
            </a:r>
            <a:r>
              <a:rPr lang="en-US" sz="20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umgewandelt</a:t>
            </a:r>
            <a:r>
              <a:rPr lang="en-US" sz="20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und </a:t>
            </a:r>
            <a:r>
              <a:rPr lang="en-US" sz="20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gespeichert</a:t>
            </a:r>
            <a:r>
              <a:rPr lang="en-US" sz="20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</a:t>
            </a:r>
            <a:r>
              <a:rPr lang="en-US" sz="20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werden</a:t>
            </a:r>
            <a:endParaRPr lang="en-US" sz="2000" dirty="0">
              <a:solidFill>
                <a:srgbClr val="08609D"/>
              </a:solidFill>
              <a:latin typeface="HelveticaNeueLT Std" panose="020B0604020202020204" pitchFamily="34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Entlastung</a:t>
            </a:r>
            <a:r>
              <a:rPr lang="en-US" sz="20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des </a:t>
            </a:r>
            <a:r>
              <a:rPr lang="en-US" sz="20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Verteilnetzes</a:t>
            </a:r>
            <a:r>
              <a:rPr lang="en-US" sz="20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und </a:t>
            </a:r>
            <a:r>
              <a:rPr lang="en-US" sz="20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Verringerung</a:t>
            </a:r>
            <a:r>
              <a:rPr lang="en-US" sz="20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der </a:t>
            </a:r>
            <a:r>
              <a:rPr lang="en-US" sz="20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Rückspeisung</a:t>
            </a:r>
            <a:r>
              <a:rPr lang="en-US" sz="20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in </a:t>
            </a:r>
            <a:r>
              <a:rPr lang="en-US" sz="20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Übertragungsnetz</a:t>
            </a:r>
            <a:endParaRPr lang="en-US" sz="2000" dirty="0">
              <a:solidFill>
                <a:srgbClr val="08609D"/>
              </a:solidFill>
              <a:latin typeface="HelveticaNeueLT Std" panose="020B0604020202020204" pitchFamily="34" charset="0"/>
            </a:endParaRPr>
          </a:p>
        </p:txBody>
      </p:sp>
      <p:pic>
        <p:nvPicPr>
          <p:cNvPr id="7" name="Grafik 6" descr="Ein Bild, das Text, Diagramm, Screenshot, Plan enthält.&#10;&#10;KI-generierte Inhalte können fehlerhaft sein.">
            <a:extLst>
              <a:ext uri="{FF2B5EF4-FFF2-40B4-BE49-F238E27FC236}">
                <a16:creationId xmlns:a16="http://schemas.microsoft.com/office/drawing/2014/main" id="{EF748204-B3AC-5DE9-A3E9-CAF1D57EF3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612" y="3357882"/>
            <a:ext cx="4572317" cy="2832606"/>
          </a:xfrm>
          <a:prstGeom prst="rect">
            <a:avLst/>
          </a:prstGeom>
        </p:spPr>
      </p:pic>
      <p:pic>
        <p:nvPicPr>
          <p:cNvPr id="9" name="Grafik 8" descr="Ein Bild, das Text, Karte, Luftfotografie enthält.&#10;&#10;KI-generierte Inhalte können fehlerhaft sein.">
            <a:extLst>
              <a:ext uri="{FF2B5EF4-FFF2-40B4-BE49-F238E27FC236}">
                <a16:creationId xmlns:a16="http://schemas.microsoft.com/office/drawing/2014/main" id="{BEDE994C-A874-3EAD-CEED-8725290407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480" y="801193"/>
            <a:ext cx="4255654" cy="217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49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EF19F-8751-95EC-9F83-09E05B889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Text, Diagramm, Screenshot, Plan enthält.&#10;&#10;KI-generierte Inhalte können fehlerhaft sein.">
            <a:extLst>
              <a:ext uri="{FF2B5EF4-FFF2-40B4-BE49-F238E27FC236}">
                <a16:creationId xmlns:a16="http://schemas.microsoft.com/office/drawing/2014/main" id="{9D289BC3-79B2-E0F0-C99B-09E885889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294" y="376672"/>
            <a:ext cx="9373412" cy="580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2360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E0F912-F575-352A-57DA-7DFC437CE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34148D-8067-BD61-18B8-94F25AC8C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08609D"/>
                </a:solidFill>
                <a:latin typeface="HelveticaNeueLT Std" panose="020B0604020202020204" pitchFamily="34" charset="0"/>
              </a:rPr>
              <a:t>Mitgliedschaft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507903E-AECF-C64E-646F-A34A490949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>
                <a:solidFill>
                  <a:srgbClr val="08609D"/>
                </a:solidFill>
                <a:latin typeface="HelveticaNeueLT Std" panose="020B0604020202020204" pitchFamily="34" charset="0"/>
              </a:rPr>
              <a:t>1000€, mehrere Anteile können gezeichnet werden</a:t>
            </a:r>
          </a:p>
          <a:p>
            <a:r>
              <a:rPr lang="de-DE" dirty="0">
                <a:solidFill>
                  <a:srgbClr val="08609D"/>
                </a:solidFill>
                <a:latin typeface="HelveticaNeueLT Std" panose="020B0604020202020204" pitchFamily="34" charset="0"/>
              </a:rPr>
              <a:t>Vorteile</a:t>
            </a:r>
          </a:p>
          <a:p>
            <a:pPr lvl="1"/>
            <a:r>
              <a:rPr lang="de-DE" dirty="0">
                <a:solidFill>
                  <a:srgbClr val="08609D"/>
                </a:solidFill>
                <a:latin typeface="HelveticaNeueLT Std" panose="020B0604020202020204" pitchFamily="34" charset="0"/>
              </a:rPr>
              <a:t>Unterstützung, dass Idee Wirklichkeit wird</a:t>
            </a:r>
          </a:p>
          <a:p>
            <a:pPr lvl="1"/>
            <a:r>
              <a:rPr lang="de-DE" dirty="0">
                <a:solidFill>
                  <a:srgbClr val="08609D"/>
                </a:solidFill>
                <a:latin typeface="HelveticaNeueLT Std" panose="020B0604020202020204" pitchFamily="34" charset="0"/>
              </a:rPr>
              <a:t>Verzinsung des Mitgliedsanteils </a:t>
            </a:r>
          </a:p>
          <a:p>
            <a:pPr lvl="1"/>
            <a:r>
              <a:rPr lang="de-DE" dirty="0">
                <a:solidFill>
                  <a:srgbClr val="08609D"/>
                </a:solidFill>
                <a:latin typeface="HelveticaNeueLT Std" panose="020B0604020202020204" pitchFamily="34" charset="0"/>
              </a:rPr>
              <a:t>Mitbestimmung innerhalb der Genossenschaft (Mitgliedschaftsrechte </a:t>
            </a:r>
          </a:p>
          <a:p>
            <a:pPr lvl="1"/>
            <a:r>
              <a:rPr lang="de-DE" dirty="0">
                <a:solidFill>
                  <a:srgbClr val="08609D"/>
                </a:solidFill>
                <a:latin typeface="HelveticaNeueLT Std" panose="020B0604020202020204" pitchFamily="34" charset="0"/>
              </a:rPr>
              <a:t>Einsicht in Prüfungsbericht, Jahresabschluss, usw.)</a:t>
            </a:r>
          </a:p>
          <a:p>
            <a:pPr lvl="1"/>
            <a:r>
              <a:rPr lang="de-DE" dirty="0">
                <a:solidFill>
                  <a:srgbClr val="08609D"/>
                </a:solidFill>
                <a:latin typeface="HelveticaNeueLT Std" panose="020B0604020202020204" pitchFamily="34" charset="0"/>
              </a:rPr>
              <a:t>ggf. später exklusive Möglichkeiten wie Darlehen an die Gesellschaft </a:t>
            </a:r>
          </a:p>
          <a:p>
            <a:r>
              <a:rPr lang="de-DE" dirty="0">
                <a:solidFill>
                  <a:srgbClr val="08609D"/>
                </a:solidFill>
                <a:latin typeface="HelveticaNeueLT Std" panose="020B0604020202020204" pitchFamily="34" charset="0"/>
              </a:rPr>
              <a:t>Mitgliedschaft durch Zeichnung der Beitrittserklärung</a:t>
            </a:r>
          </a:p>
        </p:txBody>
      </p:sp>
    </p:spTree>
    <p:extLst>
      <p:ext uri="{BB962C8B-B14F-4D97-AF65-F5344CB8AC3E}">
        <p14:creationId xmlns:p14="http://schemas.microsoft.com/office/powerpoint/2010/main" val="2582997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A797C6-DE79-A05B-CEB3-D74EB5501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CD4FA1-F1E0-9157-F38A-70FD6C8F9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08609D"/>
                </a:solidFill>
                <a:latin typeface="HelveticaNeueLT Std" panose="020B0604020202020204" pitchFamily="34" charset="0"/>
              </a:rPr>
              <a:t>Mitgliedschaft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8CBC14B-1043-0B98-FD6F-843D9C9AF5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>
                <a:solidFill>
                  <a:srgbClr val="08609D"/>
                </a:solidFill>
                <a:latin typeface="HelveticaNeueLT Std" panose="020B0604020202020204" pitchFamily="34" charset="0"/>
              </a:rPr>
              <a:t>Keine Nachschusspflicht, Haftung im </a:t>
            </a:r>
            <a:r>
              <a:rPr lang="de-DE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worst</a:t>
            </a:r>
            <a:r>
              <a:rPr lang="de-DE" dirty="0">
                <a:solidFill>
                  <a:srgbClr val="08609D"/>
                </a:solidFill>
                <a:latin typeface="HelveticaNeueLT Std" panose="020B0604020202020204" pitchFamily="34" charset="0"/>
              </a:rPr>
              <a:t> </a:t>
            </a:r>
            <a:r>
              <a:rPr lang="de-DE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case</a:t>
            </a:r>
            <a:r>
              <a:rPr lang="de-DE" dirty="0">
                <a:solidFill>
                  <a:srgbClr val="08609D"/>
                </a:solidFill>
                <a:latin typeface="HelveticaNeueLT Std" panose="020B0604020202020204" pitchFamily="34" charset="0"/>
              </a:rPr>
              <a:t> auf die investierte Summe begrenzt</a:t>
            </a:r>
          </a:p>
          <a:p>
            <a:r>
              <a:rPr lang="de-DE" dirty="0">
                <a:solidFill>
                  <a:srgbClr val="08609D"/>
                </a:solidFill>
                <a:latin typeface="HelveticaNeueLT Std" panose="020B0604020202020204" pitchFamily="34" charset="0"/>
              </a:rPr>
              <a:t>Könnte ich ggf. die Mitgliedschaft beenden? </a:t>
            </a:r>
          </a:p>
          <a:p>
            <a:pPr lvl="1"/>
            <a:r>
              <a:rPr lang="de-DE" dirty="0">
                <a:solidFill>
                  <a:srgbClr val="08609D"/>
                </a:solidFill>
                <a:latin typeface="HelveticaNeueLT Std" panose="020B0604020202020204" pitchFamily="34" charset="0"/>
              </a:rPr>
              <a:t>Kündigung mit Frist von zwei Jahren zum Schluss des Geschäftsjahres</a:t>
            </a:r>
          </a:p>
          <a:p>
            <a:pPr lvl="1"/>
            <a:r>
              <a:rPr lang="de-DE" dirty="0">
                <a:solidFill>
                  <a:srgbClr val="08609D"/>
                </a:solidFill>
                <a:latin typeface="HelveticaNeueLT Std" panose="020B0604020202020204" pitchFamily="34" charset="0"/>
              </a:rPr>
              <a:t>Übertragung der Anteile auf andere Person möglich</a:t>
            </a:r>
          </a:p>
          <a:p>
            <a:pPr lvl="1"/>
            <a:r>
              <a:rPr lang="de-DE" dirty="0">
                <a:solidFill>
                  <a:srgbClr val="08609D"/>
                </a:solidFill>
                <a:latin typeface="HelveticaNeueLT Std" panose="020B0604020202020204" pitchFamily="34" charset="0"/>
              </a:rPr>
              <a:t>Im Todesfall gehen Anteile auf Erben über, zum Ende des Geschäftsjahres endet sie</a:t>
            </a:r>
          </a:p>
          <a:p>
            <a:pPr lvl="1"/>
            <a:r>
              <a:rPr lang="de-DE" dirty="0">
                <a:solidFill>
                  <a:srgbClr val="08609D"/>
                </a:solidFill>
                <a:latin typeface="HelveticaNeueLT Std" panose="020B0604020202020204" pitchFamily="34" charset="0"/>
              </a:rPr>
              <a:t>Im Fall der Auflösung des Unternehmens: Schluss des Geschäftsjahres, indem Erlöschen wirksam wurde. </a:t>
            </a:r>
          </a:p>
        </p:txBody>
      </p:sp>
    </p:spTree>
    <p:extLst>
      <p:ext uri="{BB962C8B-B14F-4D97-AF65-F5344CB8AC3E}">
        <p14:creationId xmlns:p14="http://schemas.microsoft.com/office/powerpoint/2010/main" val="11522502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FB3FD6-9180-75C2-6AE1-C59A0195C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394EFD81-38FF-6EB5-BD4B-E4FAADBE664B}"/>
              </a:ext>
            </a:extLst>
          </p:cNvPr>
          <p:cNvSpPr txBox="1"/>
          <p:nvPr/>
        </p:nvSpPr>
        <p:spPr>
          <a:xfrm>
            <a:off x="522514" y="1778000"/>
            <a:ext cx="465552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8609D"/>
                </a:solidFill>
                <a:latin typeface="HelveticaNeueLT Std" panose="020B0604020202020204" pitchFamily="34" charset="0"/>
              </a:rPr>
              <a:t>Wie </a:t>
            </a:r>
            <a:r>
              <a:rPr lang="en-US" sz="24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Mitglied</a:t>
            </a:r>
            <a:r>
              <a:rPr lang="en-US" sz="24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</a:t>
            </a:r>
            <a:r>
              <a:rPr lang="en-US" sz="24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werden</a:t>
            </a:r>
            <a:r>
              <a:rPr lang="en-US" sz="2400" dirty="0">
                <a:solidFill>
                  <a:srgbClr val="08609D"/>
                </a:solidFill>
                <a:latin typeface="HelveticaNeueLT Std" panose="020B0604020202020204" pitchFamily="34" charset="0"/>
              </a:rPr>
              <a:t>? Oder </a:t>
            </a:r>
            <a:r>
              <a:rPr lang="en-US" sz="24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Fragen</a:t>
            </a:r>
            <a:r>
              <a:rPr lang="en-US" sz="24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</a:t>
            </a:r>
            <a:r>
              <a:rPr lang="en-US" sz="24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zur</a:t>
            </a:r>
            <a:r>
              <a:rPr lang="en-US" sz="24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</a:t>
            </a:r>
            <a:r>
              <a:rPr lang="en-US" sz="24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Genossenschaft</a:t>
            </a:r>
            <a:r>
              <a:rPr lang="en-US" sz="2400" dirty="0">
                <a:solidFill>
                  <a:srgbClr val="08609D"/>
                </a:solidFill>
                <a:latin typeface="HelveticaNeueLT Std" panose="020B0604020202020204" pitchFamily="34" charset="0"/>
              </a:rPr>
              <a:t>?</a:t>
            </a:r>
          </a:p>
          <a:p>
            <a:endParaRPr lang="en-US" sz="2400" dirty="0">
              <a:solidFill>
                <a:srgbClr val="08609D"/>
              </a:solidFill>
              <a:latin typeface="HelveticaNeueLT Std" panose="020B0604020202020204" pitchFamily="34" charset="0"/>
            </a:endParaRPr>
          </a:p>
          <a:p>
            <a:r>
              <a:rPr lang="en-US" sz="2400" b="1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Ansprechpersonen</a:t>
            </a:r>
            <a:r>
              <a:rPr lang="en-US" sz="2400" dirty="0">
                <a:solidFill>
                  <a:srgbClr val="08609D"/>
                </a:solidFill>
                <a:latin typeface="HelveticaNeueLT Std" panose="020B0604020202020204" pitchFamily="34" charset="0"/>
              </a:rPr>
              <a:t>: </a:t>
            </a:r>
            <a:r>
              <a:rPr lang="en-US" sz="24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Vorstandsmitglieder</a:t>
            </a:r>
            <a:br>
              <a:rPr lang="en-US" sz="2400" dirty="0">
                <a:solidFill>
                  <a:srgbClr val="08609D"/>
                </a:solidFill>
                <a:latin typeface="HelveticaNeueLT Std" panose="020B0604020202020204" pitchFamily="34" charset="0"/>
              </a:rPr>
            </a:br>
            <a:r>
              <a:rPr lang="en-US" sz="2400" dirty="0">
                <a:solidFill>
                  <a:srgbClr val="08609D"/>
                </a:solidFill>
                <a:latin typeface="HelveticaNeueLT Std" panose="020B0604020202020204" pitchFamily="34" charset="0"/>
              </a:rPr>
              <a:t>Oliver </a:t>
            </a:r>
            <a:r>
              <a:rPr lang="en-US" sz="24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Hoß</a:t>
            </a:r>
            <a:r>
              <a:rPr lang="en-US" sz="24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und Klaus Seeger</a:t>
            </a:r>
          </a:p>
          <a:p>
            <a:r>
              <a:rPr lang="en-US" sz="2400" dirty="0">
                <a:solidFill>
                  <a:srgbClr val="08609D"/>
                </a:solidFill>
                <a:latin typeface="HelveticaNeueLT Std" panose="020B0604020202020204" pitchFamily="34" charset="0"/>
              </a:rPr>
              <a:t>info@begint.de </a:t>
            </a:r>
          </a:p>
          <a:p>
            <a:br>
              <a:rPr lang="en-US" sz="2400" dirty="0">
                <a:solidFill>
                  <a:srgbClr val="08609D"/>
                </a:solidFill>
                <a:latin typeface="HelveticaNeueLT Std" panose="020B0604020202020204" pitchFamily="34" charset="0"/>
              </a:rPr>
            </a:br>
            <a:r>
              <a:rPr lang="en-US" sz="2400" dirty="0">
                <a:solidFill>
                  <a:srgbClr val="08609D"/>
                </a:solidFill>
                <a:latin typeface="HelveticaNeueLT Std" panose="020B0604020202020204" pitchFamily="34" charset="0"/>
              </a:rPr>
              <a:t>www.begint.de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FFD7E55-50E5-2DA0-F6A8-C69E3130E02A}"/>
              </a:ext>
            </a:extLst>
          </p:cNvPr>
          <p:cNvSpPr txBox="1"/>
          <p:nvPr/>
        </p:nvSpPr>
        <p:spPr>
          <a:xfrm>
            <a:off x="522513" y="522514"/>
            <a:ext cx="6052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8609D"/>
                </a:solidFill>
                <a:latin typeface="HelveticaNeueLT Std" panose="020B0604020202020204" pitchFamily="34" charset="0"/>
              </a:rPr>
              <a:t>Danke für </a:t>
            </a:r>
            <a:r>
              <a:rPr lang="en-US" sz="3600" b="1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Ihr</a:t>
            </a:r>
            <a:r>
              <a:rPr lang="en-US" sz="3600" b="1" dirty="0">
                <a:solidFill>
                  <a:srgbClr val="08609D"/>
                </a:solidFill>
                <a:latin typeface="HelveticaNeueLT Std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Kommen</a:t>
            </a:r>
            <a:r>
              <a:rPr lang="en-US" sz="3600" b="1" dirty="0">
                <a:solidFill>
                  <a:srgbClr val="08609D"/>
                </a:solidFill>
                <a:latin typeface="HelveticaNeueLT Std" panose="020B0604020202020204" pitchFamily="34" charset="0"/>
              </a:rPr>
              <a:t>!</a:t>
            </a:r>
            <a:endParaRPr lang="de-DE" sz="3600" dirty="0">
              <a:solidFill>
                <a:srgbClr val="08609D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C93CAE8-F752-75FF-2E0E-F42FF81CA8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2"/>
          <a:stretch>
            <a:fillRect/>
          </a:stretch>
        </p:blipFill>
        <p:spPr bwMode="auto">
          <a:xfrm>
            <a:off x="5027428" y="2500603"/>
            <a:ext cx="6767281" cy="2287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74676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3A877-8969-5945-416F-AE9E0F9852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E1C89F73-7ABA-33D1-CC02-3AFB3121C63D}"/>
              </a:ext>
            </a:extLst>
          </p:cNvPr>
          <p:cNvSpPr txBox="1"/>
          <p:nvPr/>
        </p:nvSpPr>
        <p:spPr>
          <a:xfrm>
            <a:off x="508001" y="330713"/>
            <a:ext cx="53412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08609D"/>
                </a:solidFill>
                <a:latin typeface="HelveticaNeueLT Std" panose="020B0604020202020204" pitchFamily="34" charset="0"/>
              </a:rPr>
              <a:t>Weitere Infoveranstaltungen – Sagen Sie es weiter!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B4DB8E2-DF9D-83BE-866B-2FB9B5AE0716}"/>
              </a:ext>
            </a:extLst>
          </p:cNvPr>
          <p:cNvSpPr txBox="1"/>
          <p:nvPr/>
        </p:nvSpPr>
        <p:spPr>
          <a:xfrm>
            <a:off x="548956" y="6004067"/>
            <a:ext cx="9543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08609D"/>
                </a:solidFill>
                <a:latin typeface="HelveticaNeueLT Std" panose="020B0604020202020204" pitchFamily="34" charset="0"/>
              </a:rPr>
              <a:t>Weitere Informationen auch unter www.begint.de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23827A7-2EB0-5DE5-0E51-431EFD4BDB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2"/>
          <a:stretch>
            <a:fillRect/>
          </a:stretch>
        </p:blipFill>
        <p:spPr bwMode="auto">
          <a:xfrm>
            <a:off x="6229216" y="2306964"/>
            <a:ext cx="5071180" cy="1713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176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F766AB9-51AF-63B2-F7AA-28A95FE0B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solidFill>
                  <a:srgbClr val="08609D"/>
                </a:solidFill>
                <a:latin typeface="HelveticaNeueLT Std" panose="020B0604020202020204" pitchFamily="34" charset="0"/>
              </a:rPr>
              <a:t>Unser Ziel: </a:t>
            </a:r>
            <a:br>
              <a:rPr lang="en-US" sz="4400" dirty="0">
                <a:solidFill>
                  <a:srgbClr val="08609D"/>
                </a:solidFill>
                <a:latin typeface="HelveticaNeueLT Std" panose="020B0604020202020204" pitchFamily="34" charset="0"/>
              </a:rPr>
            </a:br>
            <a:r>
              <a:rPr lang="en-US" sz="4400" dirty="0">
                <a:solidFill>
                  <a:srgbClr val="08609D"/>
                </a:solidFill>
                <a:latin typeface="HelveticaNeueLT Std" panose="020B0604020202020204" pitchFamily="34" charset="0"/>
              </a:rPr>
              <a:t>Die </a:t>
            </a:r>
            <a:r>
              <a:rPr lang="en-US" sz="44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lokale</a:t>
            </a:r>
            <a:r>
              <a:rPr lang="en-US" sz="44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Energiewende </a:t>
            </a:r>
            <a:r>
              <a:rPr lang="en-US" sz="44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selbst</a:t>
            </a:r>
            <a:r>
              <a:rPr lang="en-US" sz="44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in die Hand </a:t>
            </a:r>
            <a:r>
              <a:rPr lang="en-US" sz="44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nehmen</a:t>
            </a:r>
            <a:r>
              <a:rPr lang="en-US" sz="4400" dirty="0">
                <a:solidFill>
                  <a:srgbClr val="08609D"/>
                </a:solidFill>
                <a:latin typeface="HelveticaNeueLT Std" panose="020B0604020202020204" pitchFamily="34" charset="0"/>
              </a:rPr>
              <a:t>.</a:t>
            </a:r>
          </a:p>
        </p:txBody>
      </p:sp>
      <p:pic>
        <p:nvPicPr>
          <p:cNvPr id="3" name="Grafik 1">
            <a:extLst>
              <a:ext uri="{FF2B5EF4-FFF2-40B4-BE49-F238E27FC236}">
                <a16:creationId xmlns:a16="http://schemas.microsoft.com/office/drawing/2014/main" id="{1F8F9DAF-92ED-044C-46EE-64B0E6D7F7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2"/>
          <a:stretch>
            <a:fillRect/>
          </a:stretch>
        </p:blipFill>
        <p:spPr bwMode="auto">
          <a:xfrm>
            <a:off x="5016671" y="2285449"/>
            <a:ext cx="6767281" cy="2287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6784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DDD01-964A-380D-3738-F770BC6FD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06744C-53C6-71AE-6A3A-C8C30DC66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08609D"/>
                </a:solidFill>
                <a:latin typeface="HelveticaNeueLT Std" panose="020B0604020202020204" pitchFamily="34" charset="0"/>
              </a:rPr>
              <a:t>Unser Ziel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F05B49-58E5-386E-FE1A-1188C635F4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solidFill>
                  <a:srgbClr val="08609D"/>
                </a:solidFill>
                <a:latin typeface="HelveticaNeueLT Std" panose="020B0604020202020204" pitchFamily="34" charset="0"/>
              </a:rPr>
              <a:t>Die Energiewende beginnt vor Ort.</a:t>
            </a:r>
          </a:p>
          <a:p>
            <a:r>
              <a:rPr lang="de-DE" dirty="0">
                <a:solidFill>
                  <a:srgbClr val="08609D"/>
                </a:solidFill>
                <a:latin typeface="HelveticaNeueLT Std" panose="020B0604020202020204" pitchFamily="34" charset="0"/>
              </a:rPr>
              <a:t>Nürtingen soll so schnell wie möglich unabhängig von fossilen Energieträgern werden. </a:t>
            </a:r>
          </a:p>
          <a:p>
            <a:r>
              <a:rPr lang="de-DE" dirty="0">
                <a:solidFill>
                  <a:srgbClr val="08609D"/>
                </a:solidFill>
                <a:latin typeface="HelveticaNeueLT Std" panose="020B0604020202020204" pitchFamily="34" charset="0"/>
              </a:rPr>
              <a:t>Wir wollen Turbo und Möglichmacher sein!</a:t>
            </a:r>
          </a:p>
          <a:p>
            <a:r>
              <a:rPr lang="de-DE" dirty="0">
                <a:solidFill>
                  <a:srgbClr val="08609D"/>
                </a:solidFill>
                <a:latin typeface="HelveticaNeueLT Std" panose="020B0604020202020204" pitchFamily="34" charset="0"/>
              </a:rPr>
              <a:t>Gemeinsame Projekte, um Energieimport durch lokale Wertschöpfung zu ersetzen.</a:t>
            </a:r>
          </a:p>
          <a:p>
            <a:endParaRPr lang="de-DE" dirty="0">
              <a:solidFill>
                <a:srgbClr val="08609D"/>
              </a:solidFill>
              <a:latin typeface="HelveticaNeueLT St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954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421262-6C0C-2CB7-A9D6-E8A13CACF9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33">
            <a:extLst>
              <a:ext uri="{FF2B5EF4-FFF2-40B4-BE49-F238E27FC236}">
                <a16:creationId xmlns:a16="http://schemas.microsoft.com/office/drawing/2014/main" id="{959C6B72-F8E6-4281-8F3E-93FC0DC98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2965153-139D-5DFF-FEAA-C59C71CD0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65125"/>
            <a:ext cx="5295015" cy="206380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Unsere</a:t>
            </a:r>
            <a:r>
              <a:rPr lang="en-US" sz="54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Partner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50F6BFA-510D-D972-0937-1D1172F826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96230" y="4724314"/>
            <a:ext cx="3761989" cy="1452648"/>
          </a:xfrm>
          <a:prstGeom prst="rect">
            <a:avLst/>
          </a:prstGeom>
        </p:spPr>
      </p:pic>
      <p:pic>
        <p:nvPicPr>
          <p:cNvPr id="17" name="Grafik 16" descr="Ein Bild, das Text, Schrift, Logo, Grafiken enthält.&#10;&#10;KI-generierte Inhalte können fehlerhaft sein.">
            <a:extLst>
              <a:ext uri="{FF2B5EF4-FFF2-40B4-BE49-F238E27FC236}">
                <a16:creationId xmlns:a16="http://schemas.microsoft.com/office/drawing/2014/main" id="{39286838-64C9-697F-6991-4F45200CC8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177" y="1056649"/>
            <a:ext cx="3554813" cy="1195565"/>
          </a:xfrm>
          <a:prstGeom prst="rect">
            <a:avLst/>
          </a:prstGeom>
        </p:spPr>
      </p:pic>
      <p:sp>
        <p:nvSpPr>
          <p:cNvPr id="44" name="sketch line">
            <a:extLst>
              <a:ext uri="{FF2B5EF4-FFF2-40B4-BE49-F238E27FC236}">
                <a16:creationId xmlns:a16="http://schemas.microsoft.com/office/drawing/2014/main" id="{490234EE-E0D8-4805-9227-CCEAC6016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650181"/>
            <a:ext cx="4343400" cy="18288"/>
          </a:xfrm>
          <a:custGeom>
            <a:avLst/>
            <a:gdLst>
              <a:gd name="csX0" fmla="*/ 0 w 4343400"/>
              <a:gd name="csY0" fmla="*/ 0 h 18288"/>
              <a:gd name="csX1" fmla="*/ 577052 w 4343400"/>
              <a:gd name="csY1" fmla="*/ 0 h 18288"/>
              <a:gd name="csX2" fmla="*/ 1067235 w 4343400"/>
              <a:gd name="csY2" fmla="*/ 0 h 18288"/>
              <a:gd name="csX3" fmla="*/ 1600853 w 4343400"/>
              <a:gd name="csY3" fmla="*/ 0 h 18288"/>
              <a:gd name="csX4" fmla="*/ 2264773 w 4343400"/>
              <a:gd name="csY4" fmla="*/ 0 h 18288"/>
              <a:gd name="csX5" fmla="*/ 2841825 w 4343400"/>
              <a:gd name="csY5" fmla="*/ 0 h 18288"/>
              <a:gd name="csX6" fmla="*/ 3375442 w 4343400"/>
              <a:gd name="csY6" fmla="*/ 0 h 18288"/>
              <a:gd name="csX7" fmla="*/ 4343400 w 4343400"/>
              <a:gd name="csY7" fmla="*/ 0 h 18288"/>
              <a:gd name="csX8" fmla="*/ 4343400 w 4343400"/>
              <a:gd name="csY8" fmla="*/ 18288 h 18288"/>
              <a:gd name="csX9" fmla="*/ 3722914 w 4343400"/>
              <a:gd name="csY9" fmla="*/ 18288 h 18288"/>
              <a:gd name="csX10" fmla="*/ 3189297 w 4343400"/>
              <a:gd name="csY10" fmla="*/ 18288 h 18288"/>
              <a:gd name="csX11" fmla="*/ 2481943 w 4343400"/>
              <a:gd name="csY11" fmla="*/ 18288 h 18288"/>
              <a:gd name="csX12" fmla="*/ 1904891 w 4343400"/>
              <a:gd name="csY12" fmla="*/ 18288 h 18288"/>
              <a:gd name="csX13" fmla="*/ 1414707 w 4343400"/>
              <a:gd name="csY13" fmla="*/ 18288 h 18288"/>
              <a:gd name="csX14" fmla="*/ 750788 w 4343400"/>
              <a:gd name="csY14" fmla="*/ 18288 h 18288"/>
              <a:gd name="csX15" fmla="*/ 0 w 4343400"/>
              <a:gd name="csY15" fmla="*/ 18288 h 18288"/>
              <a:gd name="csX16" fmla="*/ 0 w 4343400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343400" h="18288" fill="none" extrusionOk="0">
                <a:moveTo>
                  <a:pt x="0" y="0"/>
                </a:moveTo>
                <a:cubicBezTo>
                  <a:pt x="233209" y="-19550"/>
                  <a:pt x="330816" y="19068"/>
                  <a:pt x="577052" y="0"/>
                </a:cubicBezTo>
                <a:cubicBezTo>
                  <a:pt x="823288" y="-19068"/>
                  <a:pt x="875077" y="10360"/>
                  <a:pt x="1067235" y="0"/>
                </a:cubicBezTo>
                <a:cubicBezTo>
                  <a:pt x="1259393" y="-10360"/>
                  <a:pt x="1410699" y="2939"/>
                  <a:pt x="1600853" y="0"/>
                </a:cubicBezTo>
                <a:cubicBezTo>
                  <a:pt x="1791007" y="-2939"/>
                  <a:pt x="2101644" y="-26225"/>
                  <a:pt x="2264773" y="0"/>
                </a:cubicBezTo>
                <a:cubicBezTo>
                  <a:pt x="2427902" y="26225"/>
                  <a:pt x="2690426" y="-27726"/>
                  <a:pt x="2841825" y="0"/>
                </a:cubicBezTo>
                <a:cubicBezTo>
                  <a:pt x="2993224" y="27726"/>
                  <a:pt x="3172320" y="-18569"/>
                  <a:pt x="3375442" y="0"/>
                </a:cubicBezTo>
                <a:cubicBezTo>
                  <a:pt x="3578564" y="18569"/>
                  <a:pt x="4003119" y="21909"/>
                  <a:pt x="4343400" y="0"/>
                </a:cubicBezTo>
                <a:cubicBezTo>
                  <a:pt x="4343798" y="7429"/>
                  <a:pt x="4343380" y="10822"/>
                  <a:pt x="4343400" y="18288"/>
                </a:cubicBezTo>
                <a:cubicBezTo>
                  <a:pt x="4109047" y="14709"/>
                  <a:pt x="3996986" y="7919"/>
                  <a:pt x="3722914" y="18288"/>
                </a:cubicBezTo>
                <a:cubicBezTo>
                  <a:pt x="3448842" y="28657"/>
                  <a:pt x="3340973" y="29252"/>
                  <a:pt x="3189297" y="18288"/>
                </a:cubicBezTo>
                <a:cubicBezTo>
                  <a:pt x="3037621" y="7324"/>
                  <a:pt x="2636891" y="-9539"/>
                  <a:pt x="2481943" y="18288"/>
                </a:cubicBezTo>
                <a:cubicBezTo>
                  <a:pt x="2326995" y="46115"/>
                  <a:pt x="2131632" y="740"/>
                  <a:pt x="1904891" y="18288"/>
                </a:cubicBezTo>
                <a:cubicBezTo>
                  <a:pt x="1678150" y="35836"/>
                  <a:pt x="1575362" y="-3381"/>
                  <a:pt x="1414707" y="18288"/>
                </a:cubicBezTo>
                <a:cubicBezTo>
                  <a:pt x="1254052" y="39957"/>
                  <a:pt x="1051093" y="-335"/>
                  <a:pt x="750788" y="18288"/>
                </a:cubicBezTo>
                <a:cubicBezTo>
                  <a:pt x="450483" y="36911"/>
                  <a:pt x="293781" y="22900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343400" h="18288" stroke="0" extrusionOk="0">
                <a:moveTo>
                  <a:pt x="0" y="0"/>
                </a:moveTo>
                <a:cubicBezTo>
                  <a:pt x="212719" y="-28531"/>
                  <a:pt x="340561" y="-1164"/>
                  <a:pt x="577052" y="0"/>
                </a:cubicBezTo>
                <a:cubicBezTo>
                  <a:pt x="813543" y="1164"/>
                  <a:pt x="866967" y="-9376"/>
                  <a:pt x="1067235" y="0"/>
                </a:cubicBezTo>
                <a:cubicBezTo>
                  <a:pt x="1267503" y="9376"/>
                  <a:pt x="1485778" y="-20470"/>
                  <a:pt x="1774589" y="0"/>
                </a:cubicBezTo>
                <a:cubicBezTo>
                  <a:pt x="2063400" y="20470"/>
                  <a:pt x="2090152" y="-14502"/>
                  <a:pt x="2351641" y="0"/>
                </a:cubicBezTo>
                <a:cubicBezTo>
                  <a:pt x="2613130" y="14502"/>
                  <a:pt x="2802864" y="19125"/>
                  <a:pt x="2928693" y="0"/>
                </a:cubicBezTo>
                <a:cubicBezTo>
                  <a:pt x="3054522" y="-19125"/>
                  <a:pt x="3482611" y="-2038"/>
                  <a:pt x="3636046" y="0"/>
                </a:cubicBezTo>
                <a:cubicBezTo>
                  <a:pt x="3789481" y="2038"/>
                  <a:pt x="4012363" y="973"/>
                  <a:pt x="4343400" y="0"/>
                </a:cubicBezTo>
                <a:cubicBezTo>
                  <a:pt x="4342514" y="5429"/>
                  <a:pt x="4344221" y="14046"/>
                  <a:pt x="4343400" y="18288"/>
                </a:cubicBezTo>
                <a:cubicBezTo>
                  <a:pt x="4078870" y="-6138"/>
                  <a:pt x="4015967" y="29658"/>
                  <a:pt x="3809782" y="18288"/>
                </a:cubicBezTo>
                <a:cubicBezTo>
                  <a:pt x="3603597" y="6918"/>
                  <a:pt x="3495552" y="24439"/>
                  <a:pt x="3189297" y="18288"/>
                </a:cubicBezTo>
                <a:cubicBezTo>
                  <a:pt x="2883042" y="12137"/>
                  <a:pt x="2850610" y="32583"/>
                  <a:pt x="2568811" y="18288"/>
                </a:cubicBezTo>
                <a:cubicBezTo>
                  <a:pt x="2287012" y="3993"/>
                  <a:pt x="2279820" y="23580"/>
                  <a:pt x="1991759" y="18288"/>
                </a:cubicBezTo>
                <a:cubicBezTo>
                  <a:pt x="1703698" y="12996"/>
                  <a:pt x="1616455" y="23157"/>
                  <a:pt x="1284405" y="18288"/>
                </a:cubicBezTo>
                <a:cubicBezTo>
                  <a:pt x="952355" y="13419"/>
                  <a:pt x="783530" y="16053"/>
                  <a:pt x="577052" y="18288"/>
                </a:cubicBezTo>
                <a:cubicBezTo>
                  <a:pt x="370574" y="20523"/>
                  <a:pt x="173929" y="519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Inhaltsplatzhalter 14">
            <a:extLst>
              <a:ext uri="{FF2B5EF4-FFF2-40B4-BE49-F238E27FC236}">
                <a16:creationId xmlns:a16="http://schemas.microsoft.com/office/drawing/2014/main" id="{B85B4381-B480-0541-FDDC-D40CBEB186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1177" y="2908005"/>
            <a:ext cx="3632097" cy="119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941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DDE4ED-F559-B528-11A9-D49DE0708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F77F516-ECB5-8D7D-520E-B5F03FBB4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rgbClr val="08609D"/>
                </a:solidFill>
              </a:rPr>
              <a:t>Unser Team</a:t>
            </a:r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673831C-FE25-C619-FF38-54FB1BB64F02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b="1" dirty="0">
                <a:solidFill>
                  <a:srgbClr val="08609D"/>
                </a:solidFill>
              </a:rPr>
              <a:t>Vorstand</a:t>
            </a:r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r>
              <a:rPr lang="en-US" sz="2200" b="1" dirty="0">
                <a:solidFill>
                  <a:srgbClr val="08609D"/>
                </a:solidFill>
              </a:rPr>
              <a:t>Klaus Seeger</a:t>
            </a:r>
            <a:r>
              <a:rPr lang="en-US" sz="2200" dirty="0">
                <a:solidFill>
                  <a:srgbClr val="08609D"/>
                </a:solidFill>
              </a:rPr>
              <a:t> </a:t>
            </a:r>
            <a:br>
              <a:rPr lang="en-US" sz="2200" dirty="0">
                <a:solidFill>
                  <a:srgbClr val="08609D"/>
                </a:solidFill>
              </a:rPr>
            </a:br>
            <a:r>
              <a:rPr lang="en-US" sz="2200" dirty="0" err="1">
                <a:solidFill>
                  <a:srgbClr val="08609D"/>
                </a:solidFill>
              </a:rPr>
              <a:t>Maschinenbauingenieur</a:t>
            </a:r>
            <a:r>
              <a:rPr lang="en-US" sz="2200" dirty="0">
                <a:solidFill>
                  <a:srgbClr val="08609D"/>
                </a:solidFill>
              </a:rPr>
              <a:t> &amp; PV-</a:t>
            </a:r>
            <a:r>
              <a:rPr lang="en-US" sz="2200" dirty="0" err="1">
                <a:solidFill>
                  <a:srgbClr val="08609D"/>
                </a:solidFill>
              </a:rPr>
              <a:t>Berater</a:t>
            </a:r>
            <a:r>
              <a:rPr lang="en-US" sz="2200" dirty="0">
                <a:solidFill>
                  <a:srgbClr val="08609D"/>
                </a:solidFill>
              </a:rPr>
              <a:t> </a:t>
            </a:r>
            <a:r>
              <a:rPr lang="en-US" sz="2200" i="1" dirty="0">
                <a:solidFill>
                  <a:srgbClr val="08609D"/>
                </a:solidFill>
              </a:rPr>
              <a:t>(</a:t>
            </a:r>
            <a:r>
              <a:rPr lang="en-US" sz="2200" i="1" dirty="0" err="1">
                <a:solidFill>
                  <a:srgbClr val="08609D"/>
                </a:solidFill>
              </a:rPr>
              <a:t>Projektumsetzung</a:t>
            </a:r>
            <a:r>
              <a:rPr lang="en-US" sz="2200" i="1" dirty="0">
                <a:solidFill>
                  <a:srgbClr val="08609D"/>
                </a:solidFill>
              </a:rPr>
              <a:t>)</a:t>
            </a:r>
            <a:endParaRPr lang="en-US" sz="2200" dirty="0">
              <a:solidFill>
                <a:srgbClr val="08609D"/>
              </a:solidFill>
            </a:endParaRPr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endParaRPr lang="en-US" sz="2200" b="1" dirty="0">
              <a:solidFill>
                <a:srgbClr val="08609D"/>
              </a:solidFill>
            </a:endParaRPr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r>
              <a:rPr lang="en-US" sz="2200" b="1" dirty="0">
                <a:solidFill>
                  <a:srgbClr val="08609D"/>
                </a:solidFill>
              </a:rPr>
              <a:t>Oliver </a:t>
            </a:r>
            <a:r>
              <a:rPr lang="en-US" sz="2200" b="1" dirty="0" err="1">
                <a:solidFill>
                  <a:srgbClr val="08609D"/>
                </a:solidFill>
              </a:rPr>
              <a:t>Hoß</a:t>
            </a:r>
            <a:r>
              <a:rPr lang="en-US" sz="2200" dirty="0">
                <a:solidFill>
                  <a:srgbClr val="08609D"/>
                </a:solidFill>
              </a:rPr>
              <a:t> </a:t>
            </a:r>
            <a:br>
              <a:rPr lang="en-US" sz="2200" dirty="0">
                <a:solidFill>
                  <a:srgbClr val="08609D"/>
                </a:solidFill>
              </a:rPr>
            </a:br>
            <a:r>
              <a:rPr lang="en-US" sz="2200" dirty="0" err="1">
                <a:solidFill>
                  <a:srgbClr val="08609D"/>
                </a:solidFill>
              </a:rPr>
              <a:t>Diplom-Verwaltungswirt</a:t>
            </a:r>
            <a:r>
              <a:rPr lang="en-US" sz="2200" dirty="0">
                <a:solidFill>
                  <a:srgbClr val="08609D"/>
                </a:solidFill>
              </a:rPr>
              <a:t> &amp; IT-Leiter </a:t>
            </a:r>
            <a:r>
              <a:rPr lang="en-US" sz="2200" i="1" dirty="0">
                <a:solidFill>
                  <a:srgbClr val="08609D"/>
                </a:solidFill>
              </a:rPr>
              <a:t>(</a:t>
            </a:r>
            <a:r>
              <a:rPr lang="en-US" sz="2200" i="1" dirty="0" err="1">
                <a:solidFill>
                  <a:srgbClr val="08609D"/>
                </a:solidFill>
              </a:rPr>
              <a:t>Finanzen</a:t>
            </a:r>
            <a:r>
              <a:rPr lang="en-US" sz="2200" i="1" dirty="0">
                <a:solidFill>
                  <a:srgbClr val="08609D"/>
                </a:solidFill>
              </a:rPr>
              <a:t> &amp; </a:t>
            </a:r>
            <a:r>
              <a:rPr lang="en-US" sz="2200" i="1" dirty="0" err="1">
                <a:solidFill>
                  <a:srgbClr val="08609D"/>
                </a:solidFill>
              </a:rPr>
              <a:t>Mitgliederverwaltung</a:t>
            </a:r>
            <a:r>
              <a:rPr lang="en-US" sz="2200" i="1" dirty="0">
                <a:solidFill>
                  <a:srgbClr val="08609D"/>
                </a:solidFill>
              </a:rPr>
              <a:t>)</a:t>
            </a:r>
            <a:endParaRPr lang="en-US" sz="2200" dirty="0">
              <a:solidFill>
                <a:srgbClr val="08609D"/>
              </a:solidFill>
            </a:endParaRPr>
          </a:p>
        </p:txBody>
      </p:sp>
      <p:pic>
        <p:nvPicPr>
          <p:cNvPr id="9" name="Inhaltsplatzhalter 8" descr="Ein Bild, das Gebäude, Kleidung, draußen, Person enthält.&#10;&#10;KI-generierte Inhalte können fehlerhaft sein.">
            <a:extLst>
              <a:ext uri="{FF2B5EF4-FFF2-40B4-BE49-F238E27FC236}">
                <a16:creationId xmlns:a16="http://schemas.microsoft.com/office/drawing/2014/main" id="{5B09B10D-0944-C002-B4D2-8621EF717E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2" r="1523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39512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460963-A50D-9E3A-3A19-FC9E0AED2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0E6C675-9DA7-235F-6A02-9356340923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A43CE5E-B115-B402-A74F-EDF304EE1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rgbClr val="08609D"/>
                </a:solidFill>
              </a:rPr>
              <a:t>Unser Team</a:t>
            </a:r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A78F6397-BF62-FDFA-2C84-5E8E9640B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1BC27EB-4BC3-0258-0FF3-79A88625E21B}"/>
              </a:ext>
            </a:extLst>
          </p:cNvPr>
          <p:cNvSpPr txBox="1"/>
          <p:nvPr/>
        </p:nvSpPr>
        <p:spPr>
          <a:xfrm>
            <a:off x="640080" y="2872899"/>
            <a:ext cx="4670097" cy="3762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b="1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Aufsichtsrat</a:t>
            </a:r>
            <a:endParaRPr lang="en-US" sz="2200" b="1" dirty="0">
              <a:solidFill>
                <a:srgbClr val="08609D"/>
              </a:solidFill>
              <a:latin typeface="HelveticaNeueLT Std" panose="020B0604020202020204" pitchFamily="34" charset="0"/>
            </a:endParaRPr>
          </a:p>
          <a:p>
            <a:pPr fontAlgn="base"/>
            <a:r>
              <a:rPr lang="de-DE" b="1" dirty="0">
                <a:solidFill>
                  <a:srgbClr val="08609D"/>
                </a:solidFill>
                <a:latin typeface="HelveticaNeueLT Std" panose="020B0604020202020204" pitchFamily="34" charset="0"/>
              </a:rPr>
              <a:t>Michael Medla</a:t>
            </a:r>
            <a:r>
              <a:rPr lang="de-DE" dirty="0">
                <a:solidFill>
                  <a:srgbClr val="08609D"/>
                </a:solidFill>
                <a:latin typeface="HelveticaNeueLT Std" panose="020B0604020202020204" pitchFamily="34" charset="0"/>
              </a:rPr>
              <a:t> – Jurist </a:t>
            </a:r>
            <a:r>
              <a:rPr lang="de-DE" i="1" dirty="0">
                <a:solidFill>
                  <a:srgbClr val="08609D"/>
                </a:solidFill>
                <a:latin typeface="HelveticaNeueLT Std" panose="020B0604020202020204" pitchFamily="34" charset="0"/>
              </a:rPr>
              <a:t>(Aufsichtsratsvorsitzender)</a:t>
            </a:r>
            <a:endParaRPr lang="de-DE" dirty="0">
              <a:solidFill>
                <a:srgbClr val="08609D"/>
              </a:solidFill>
              <a:latin typeface="HelveticaNeueLT Std" panose="020B0604020202020204" pitchFamily="34" charset="0"/>
            </a:endParaRPr>
          </a:p>
          <a:p>
            <a:pPr fontAlgn="base"/>
            <a:r>
              <a:rPr lang="de-DE" b="1" dirty="0">
                <a:solidFill>
                  <a:srgbClr val="08609D"/>
                </a:solidFill>
                <a:latin typeface="HelveticaNeueLT Std" panose="020B0604020202020204" pitchFamily="34" charset="0"/>
              </a:rPr>
              <a:t>Gerhard Schwenk</a:t>
            </a:r>
            <a:r>
              <a:rPr lang="de-DE" dirty="0">
                <a:solidFill>
                  <a:srgbClr val="08609D"/>
                </a:solidFill>
                <a:latin typeface="HelveticaNeueLT Std" panose="020B0604020202020204" pitchFamily="34" charset="0"/>
              </a:rPr>
              <a:t> – Unternehmer </a:t>
            </a:r>
            <a:r>
              <a:rPr lang="de-DE" i="1" dirty="0">
                <a:solidFill>
                  <a:srgbClr val="08609D"/>
                </a:solidFill>
                <a:latin typeface="HelveticaNeueLT Std" panose="020B0604020202020204" pitchFamily="34" charset="0"/>
              </a:rPr>
              <a:t>(stellv. Vorsitzender)</a:t>
            </a:r>
            <a:endParaRPr lang="de-DE" dirty="0">
              <a:solidFill>
                <a:srgbClr val="08609D"/>
              </a:solidFill>
              <a:latin typeface="HelveticaNeueLT Std" panose="020B0604020202020204" pitchFamily="34" charset="0"/>
            </a:endParaRPr>
          </a:p>
          <a:p>
            <a:pPr fontAlgn="base"/>
            <a:r>
              <a:rPr lang="de-DE" b="1" dirty="0">
                <a:solidFill>
                  <a:srgbClr val="08609D"/>
                </a:solidFill>
                <a:latin typeface="HelveticaNeueLT Std" panose="020B0604020202020204" pitchFamily="34" charset="0"/>
              </a:rPr>
              <a:t>Johannes Martin</a:t>
            </a:r>
            <a:r>
              <a:rPr lang="de-DE" dirty="0">
                <a:solidFill>
                  <a:srgbClr val="08609D"/>
                </a:solidFill>
                <a:latin typeface="HelveticaNeueLT Std" panose="020B0604020202020204" pitchFamily="34" charset="0"/>
              </a:rPr>
              <a:t> – Technischer Beigeordneter, Stadt Nürtingen</a:t>
            </a:r>
          </a:p>
          <a:p>
            <a:pPr fontAlgn="base"/>
            <a:r>
              <a:rPr lang="de-DE" b="1" dirty="0">
                <a:solidFill>
                  <a:srgbClr val="08609D"/>
                </a:solidFill>
                <a:latin typeface="HelveticaNeueLT Std" panose="020B0604020202020204" pitchFamily="34" charset="0"/>
              </a:rPr>
              <a:t>Hans Sigel</a:t>
            </a:r>
            <a:r>
              <a:rPr lang="de-DE" dirty="0">
                <a:solidFill>
                  <a:srgbClr val="08609D"/>
                </a:solidFill>
                <a:latin typeface="HelveticaNeueLT Std" panose="020B0604020202020204" pitchFamily="34" charset="0"/>
              </a:rPr>
              <a:t> – Geschäftsführer Stadtwerke Nürtingen</a:t>
            </a:r>
          </a:p>
          <a:p>
            <a:pPr fontAlgn="base"/>
            <a:r>
              <a:rPr lang="de-DE" b="1" dirty="0">
                <a:solidFill>
                  <a:srgbClr val="08609D"/>
                </a:solidFill>
                <a:latin typeface="HelveticaNeueLT Std" panose="020B0604020202020204" pitchFamily="34" charset="0"/>
              </a:rPr>
              <a:t>Otmar Braune</a:t>
            </a:r>
            <a:r>
              <a:rPr lang="de-DE" dirty="0">
                <a:solidFill>
                  <a:srgbClr val="08609D"/>
                </a:solidFill>
                <a:latin typeface="HelveticaNeueLT Std" panose="020B0604020202020204" pitchFamily="34" charset="0"/>
              </a:rPr>
              <a:t> – BUND &amp; Pensionär</a:t>
            </a:r>
          </a:p>
          <a:p>
            <a:pPr fontAlgn="base"/>
            <a:r>
              <a:rPr lang="de-DE" b="1" dirty="0">
                <a:solidFill>
                  <a:srgbClr val="08609D"/>
                </a:solidFill>
                <a:latin typeface="HelveticaNeueLT Std" panose="020B0604020202020204" pitchFamily="34" charset="0"/>
              </a:rPr>
              <a:t>Susanne Scheufele</a:t>
            </a:r>
            <a:r>
              <a:rPr lang="de-DE" dirty="0">
                <a:solidFill>
                  <a:srgbClr val="08609D"/>
                </a:solidFill>
                <a:latin typeface="HelveticaNeueLT Std" panose="020B0604020202020204" pitchFamily="34" charset="0"/>
              </a:rPr>
              <a:t> –Energieberaterin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 dirty="0">
              <a:solidFill>
                <a:srgbClr val="08609D"/>
              </a:solidFill>
              <a:latin typeface="HelveticaNeueLT Std" panose="020B0604020202020204" pitchFamily="34" charset="0"/>
            </a:endParaRPr>
          </a:p>
        </p:txBody>
      </p:sp>
      <p:pic>
        <p:nvPicPr>
          <p:cNvPr id="9" name="Inhaltsplatzhalter 8" descr="Ein Bild, das Gebäude, Kleidung, draußen, Person enthält.&#10;&#10;KI-generierte Inhalte können fehlerhaft sein.">
            <a:extLst>
              <a:ext uri="{FF2B5EF4-FFF2-40B4-BE49-F238E27FC236}">
                <a16:creationId xmlns:a16="http://schemas.microsoft.com/office/drawing/2014/main" id="{751B6DCF-97ED-DBA8-C642-18F0070DC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2" r="1523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562652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CF1794-8923-F74A-8397-AE096BB76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 dirty="0" err="1">
                <a:solidFill>
                  <a:srgbClr val="08609D"/>
                </a:solidFill>
                <a:latin typeface="+mj-lt"/>
                <a:ea typeface="+mj-ea"/>
                <a:cs typeface="+mj-cs"/>
              </a:rPr>
              <a:t>Unsere</a:t>
            </a:r>
            <a:r>
              <a:rPr lang="en-US" sz="6600" kern="1200" dirty="0">
                <a:solidFill>
                  <a:srgbClr val="08609D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600" kern="1200" dirty="0" err="1">
                <a:solidFill>
                  <a:srgbClr val="08609D"/>
                </a:solidFill>
                <a:latin typeface="+mj-lt"/>
                <a:ea typeface="+mj-ea"/>
                <a:cs typeface="+mj-cs"/>
              </a:rPr>
              <a:t>Projekte</a:t>
            </a:r>
            <a:endParaRPr lang="en-US" sz="6600" kern="1200" dirty="0">
              <a:solidFill>
                <a:srgbClr val="08609D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793A976-F121-BB55-1688-88C2F4FF3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8881" y="1809541"/>
            <a:ext cx="10909643" cy="6874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sX0" fmla="*/ 0 w 4572000"/>
              <a:gd name="csY0" fmla="*/ 0 h 18288"/>
              <a:gd name="csX1" fmla="*/ 515983 w 4572000"/>
              <a:gd name="csY1" fmla="*/ 0 h 18288"/>
              <a:gd name="csX2" fmla="*/ 1031966 w 4572000"/>
              <a:gd name="csY2" fmla="*/ 0 h 18288"/>
              <a:gd name="csX3" fmla="*/ 1639389 w 4572000"/>
              <a:gd name="csY3" fmla="*/ 0 h 18288"/>
              <a:gd name="csX4" fmla="*/ 2383971 w 4572000"/>
              <a:gd name="csY4" fmla="*/ 0 h 18288"/>
              <a:gd name="csX5" fmla="*/ 2945674 w 4572000"/>
              <a:gd name="csY5" fmla="*/ 0 h 18288"/>
              <a:gd name="csX6" fmla="*/ 3507377 w 4572000"/>
              <a:gd name="csY6" fmla="*/ 0 h 18288"/>
              <a:gd name="csX7" fmla="*/ 4572000 w 4572000"/>
              <a:gd name="csY7" fmla="*/ 0 h 18288"/>
              <a:gd name="csX8" fmla="*/ 4572000 w 4572000"/>
              <a:gd name="csY8" fmla="*/ 18288 h 18288"/>
              <a:gd name="csX9" fmla="*/ 3873137 w 4572000"/>
              <a:gd name="csY9" fmla="*/ 18288 h 18288"/>
              <a:gd name="csX10" fmla="*/ 3311434 w 4572000"/>
              <a:gd name="csY10" fmla="*/ 18288 h 18288"/>
              <a:gd name="csX11" fmla="*/ 2749731 w 4572000"/>
              <a:gd name="csY11" fmla="*/ 18288 h 18288"/>
              <a:gd name="csX12" fmla="*/ 2050869 w 4572000"/>
              <a:gd name="csY12" fmla="*/ 18288 h 18288"/>
              <a:gd name="csX13" fmla="*/ 1306286 w 4572000"/>
              <a:gd name="csY13" fmla="*/ 18288 h 18288"/>
              <a:gd name="csX14" fmla="*/ 790303 w 4572000"/>
              <a:gd name="csY14" fmla="*/ 18288 h 18288"/>
              <a:gd name="csX15" fmla="*/ 0 w 4572000"/>
              <a:gd name="csY15" fmla="*/ 18288 h 18288"/>
              <a:gd name="csX16" fmla="*/ 0 w 4572000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Ein Bild, das Text, Visitenkarte, Schrift, Logo enthält.&#10;&#10;KI-generierte Inhalte können fehlerhaft sein.">
            <a:extLst>
              <a:ext uri="{FF2B5EF4-FFF2-40B4-BE49-F238E27FC236}">
                <a16:creationId xmlns:a16="http://schemas.microsoft.com/office/drawing/2014/main" id="{8E5CDF66-972A-79A5-DA04-BDA021841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864" y="2633472"/>
            <a:ext cx="10395223" cy="3586353"/>
          </a:xfrm>
          <a:prstGeom prst="rect">
            <a:avLst/>
          </a:prstGeom>
          <a:pattFill prst="pct70">
            <a:fgClr>
              <a:schemeClr val="accent1"/>
            </a:fgClr>
            <a:bgClr>
              <a:schemeClr val="bg1"/>
            </a:bgClr>
          </a:pattFill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055405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E41CCA-829B-6324-B10B-63D94DC6E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B246AD9-A69F-802F-B53D-A67424020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rgbClr val="08609D"/>
                </a:solidFill>
                <a:latin typeface="HelveticaNeueLT Std" panose="020B0604020202020204" pitchFamily="34" charset="0"/>
              </a:rPr>
              <a:t>Projekt: Rathaus Nürtingen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E472932-47BA-154C-87AC-8EE0E99BDE94}"/>
              </a:ext>
            </a:extLst>
          </p:cNvPr>
          <p:cNvSpPr txBox="1"/>
          <p:nvPr/>
        </p:nvSpPr>
        <p:spPr>
          <a:xfrm>
            <a:off x="572493" y="2071316"/>
            <a:ext cx="5282374" cy="219853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Leistung</a:t>
            </a:r>
            <a:r>
              <a:rPr lang="en-US" sz="22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76,18 </a:t>
            </a:r>
            <a:r>
              <a:rPr lang="en-US" sz="22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kWp</a:t>
            </a:r>
            <a:endParaRPr lang="en-US" sz="2200" dirty="0">
              <a:solidFill>
                <a:srgbClr val="08609D"/>
              </a:solidFill>
              <a:latin typeface="HelveticaNeueLT Std" panose="020B0604020202020204" pitchFamily="34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8609D"/>
                </a:solidFill>
                <a:latin typeface="HelveticaNeueLT Std" panose="020B0604020202020204" pitchFamily="34" charset="0"/>
              </a:rPr>
              <a:t>173 Stück 445 Watt Module full black und rot. </a:t>
            </a:r>
            <a:r>
              <a:rPr lang="en-US" sz="22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Denkmalschutz</a:t>
            </a:r>
            <a:r>
              <a:rPr lang="en-US" sz="22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</a:t>
            </a:r>
            <a:r>
              <a:rPr lang="en-US" sz="22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gerecht</a:t>
            </a:r>
            <a:endParaRPr lang="en-US" sz="2200" dirty="0">
              <a:solidFill>
                <a:srgbClr val="08609D"/>
              </a:solidFill>
              <a:latin typeface="HelveticaNeueLT Std" panose="020B0604020202020204" pitchFamily="34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Ausrichtung</a:t>
            </a:r>
            <a:r>
              <a:rPr lang="en-US" sz="22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</a:t>
            </a:r>
            <a:r>
              <a:rPr lang="en-US" sz="22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Süden</a:t>
            </a:r>
            <a:r>
              <a:rPr lang="en-US" sz="2200" dirty="0">
                <a:solidFill>
                  <a:srgbClr val="08609D"/>
                </a:solidFill>
                <a:latin typeface="HelveticaNeueLT Std" panose="020B0604020202020204" pitchFamily="34" charset="0"/>
              </a:rPr>
              <a:t>, </a:t>
            </a:r>
            <a:r>
              <a:rPr lang="en-US" sz="22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teilw</a:t>
            </a:r>
            <a:r>
              <a:rPr lang="en-US" sz="2200" dirty="0">
                <a:solidFill>
                  <a:srgbClr val="08609D"/>
                </a:solidFill>
                <a:latin typeface="HelveticaNeueLT Std" panose="020B0604020202020204" pitchFamily="34" charset="0"/>
              </a:rPr>
              <a:t>. Ost/West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Inbetriebnahme</a:t>
            </a:r>
            <a:r>
              <a:rPr lang="en-US" sz="22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Dezember 2025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8609D"/>
                </a:solidFill>
                <a:latin typeface="HelveticaNeueLT Std" panose="020B0604020202020204" pitchFamily="34" charset="0"/>
              </a:rPr>
              <a:t>Pacht und </a:t>
            </a:r>
            <a:r>
              <a:rPr lang="en-US" sz="22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Nutzungsvertrag</a:t>
            </a:r>
            <a:r>
              <a:rPr lang="en-US" sz="22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</a:t>
            </a:r>
            <a:r>
              <a:rPr lang="en-US" sz="22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mit</a:t>
            </a:r>
            <a:r>
              <a:rPr lang="en-US" sz="22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der Stadt </a:t>
            </a:r>
            <a:r>
              <a:rPr lang="en-US" sz="22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Nürtingen</a:t>
            </a:r>
            <a:r>
              <a:rPr lang="en-US" sz="22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</a:t>
            </a:r>
            <a:r>
              <a:rPr lang="en-US" sz="2200" dirty="0" err="1">
                <a:solidFill>
                  <a:srgbClr val="08609D"/>
                </a:solidFill>
                <a:latin typeface="HelveticaNeueLT Std" panose="020B0604020202020204" pitchFamily="34" charset="0"/>
              </a:rPr>
              <a:t>über</a:t>
            </a:r>
            <a:r>
              <a:rPr lang="en-US" sz="2200" dirty="0">
                <a:solidFill>
                  <a:srgbClr val="08609D"/>
                </a:solidFill>
                <a:latin typeface="HelveticaNeueLT Std" panose="020B0604020202020204" pitchFamily="34" charset="0"/>
              </a:rPr>
              <a:t> 20 Jahre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8609D"/>
              </a:solidFill>
              <a:latin typeface="HelveticaNeueLT Std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02266BE-C768-6D16-725A-79820534F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867" y="1797874"/>
            <a:ext cx="6088063" cy="456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Grafik 1">
            <a:extLst>
              <a:ext uri="{FF2B5EF4-FFF2-40B4-BE49-F238E27FC236}">
                <a16:creationId xmlns:a16="http://schemas.microsoft.com/office/drawing/2014/main" id="{CA5CA6F6-2DB5-E14D-C520-4526ABB33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81" y="1824752"/>
            <a:ext cx="5675086" cy="408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491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">
  <a:themeElements>
    <a:clrScheme name="Grü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796</Words>
  <Application>Microsoft Office PowerPoint</Application>
  <PresentationFormat>Breitbild</PresentationFormat>
  <Paragraphs>142</Paragraphs>
  <Slides>25</Slides>
  <Notes>10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30" baseType="lpstr">
      <vt:lpstr>Aptos</vt:lpstr>
      <vt:lpstr>Aptos Display</vt:lpstr>
      <vt:lpstr>Arial</vt:lpstr>
      <vt:lpstr>HelveticaNeueLT Std</vt:lpstr>
      <vt:lpstr>Office</vt:lpstr>
      <vt:lpstr>PowerPoint-Präsentation</vt:lpstr>
      <vt:lpstr>Ablauf</vt:lpstr>
      <vt:lpstr>Unser Ziel:  Die lokale Energiewende selbst in die Hand nehmen.</vt:lpstr>
      <vt:lpstr>Unser Ziel </vt:lpstr>
      <vt:lpstr>Unsere Partner</vt:lpstr>
      <vt:lpstr>Unser Team</vt:lpstr>
      <vt:lpstr>Unser Team</vt:lpstr>
      <vt:lpstr>Unsere Projekte</vt:lpstr>
      <vt:lpstr>Projekt: Rathaus Nürtingen</vt:lpstr>
      <vt:lpstr>Netzdienlicher Batteriespeicher</vt:lpstr>
      <vt:lpstr>Funktionsschema</vt:lpstr>
      <vt:lpstr>Ertragspotential  Quelle https://www.energy-charts.info</vt:lpstr>
      <vt:lpstr>Ertragspotential  Quelle https://www.energy-charts.info</vt:lpstr>
      <vt:lpstr>Entwicklung Quelle PV Magazin</vt:lpstr>
      <vt:lpstr>Projektpartner </vt:lpstr>
      <vt:lpstr>Projektpartner </vt:lpstr>
      <vt:lpstr>Zeitplan</vt:lpstr>
      <vt:lpstr>Projekt: Schule Reudern</vt:lpstr>
      <vt:lpstr>Projekt: Kinderhaus kleine Insel Zizishausen</vt:lpstr>
      <vt:lpstr>Wärmeerzeugung für Wärmenetze der SWN</vt:lpstr>
      <vt:lpstr>PowerPoint-Präsentation</vt:lpstr>
      <vt:lpstr>Mitgliedschaft</vt:lpstr>
      <vt:lpstr>Mitgliedschaft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Klaus Seeger</dc:creator>
  <cp:lastModifiedBy>Oliver Hoß</cp:lastModifiedBy>
  <cp:revision>51</cp:revision>
  <dcterms:created xsi:type="dcterms:W3CDTF">2025-07-17T16:23:16Z</dcterms:created>
  <dcterms:modified xsi:type="dcterms:W3CDTF">2026-01-23T14:22:26Z</dcterms:modified>
</cp:coreProperties>
</file>