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3" r:id="rId2"/>
    <p:sldId id="285" r:id="rId3"/>
    <p:sldId id="265" r:id="rId4"/>
    <p:sldId id="264" r:id="rId5"/>
    <p:sldId id="266" r:id="rId6"/>
    <p:sldId id="267" r:id="rId7"/>
    <p:sldId id="268" r:id="rId8"/>
    <p:sldId id="269" r:id="rId9"/>
    <p:sldId id="270" r:id="rId10"/>
    <p:sldId id="271" r:id="rId11"/>
    <p:sldId id="272" r:id="rId12"/>
    <p:sldId id="274" r:id="rId13"/>
    <p:sldId id="257" r:id="rId14"/>
    <p:sldId id="258" r:id="rId15"/>
    <p:sldId id="259" r:id="rId16"/>
    <p:sldId id="260" r:id="rId17"/>
    <p:sldId id="282" r:id="rId18"/>
    <p:sldId id="284" r:id="rId19"/>
    <p:sldId id="283" r:id="rId20"/>
    <p:sldId id="277" r:id="rId21"/>
    <p:sldId id="281" r:id="rId22"/>
    <p:sldId id="279" r:id="rId23"/>
    <p:sldId id="280"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606" autoAdjust="0"/>
  </p:normalViewPr>
  <p:slideViewPr>
    <p:cSldViewPr snapToGrid="0">
      <p:cViewPr varScale="1">
        <p:scale>
          <a:sx n="78" d="100"/>
          <a:sy n="78" d="100"/>
        </p:scale>
        <p:origin x="591" y="39"/>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7F461-FD13-4D55-988C-8002482DCD24}" type="datetimeFigureOut">
              <a:rPr lang="de-DE" smtClean="0"/>
              <a:t>01.08.2025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E69C5-2363-45BD-8DD9-7A009D74AB5F}" type="slidenum">
              <a:rPr lang="de-DE" smtClean="0"/>
              <a:t>‹Nr.›</a:t>
            </a:fld>
            <a:endParaRPr lang="de-DE"/>
          </a:p>
        </p:txBody>
      </p:sp>
    </p:spTree>
    <p:extLst>
      <p:ext uri="{BB962C8B-B14F-4D97-AF65-F5344CB8AC3E}">
        <p14:creationId xmlns:p14="http://schemas.microsoft.com/office/powerpoint/2010/main" val="145697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Begrüßung: Michael Medla</a:t>
            </a:r>
          </a:p>
        </p:txBody>
      </p:sp>
      <p:sp>
        <p:nvSpPr>
          <p:cNvPr id="4" name="Foliennummernplatzhalter 3"/>
          <p:cNvSpPr>
            <a:spLocks noGrp="1"/>
          </p:cNvSpPr>
          <p:nvPr>
            <p:ph type="sldNum" sz="quarter" idx="5"/>
          </p:nvPr>
        </p:nvSpPr>
        <p:spPr/>
        <p:txBody>
          <a:bodyPr/>
          <a:lstStyle/>
          <a:p>
            <a:fld id="{615E69C5-2363-45BD-8DD9-7A009D74AB5F}" type="slidenum">
              <a:rPr lang="de-DE" smtClean="0"/>
              <a:t>1</a:t>
            </a:fld>
            <a:endParaRPr lang="de-DE"/>
          </a:p>
        </p:txBody>
      </p:sp>
    </p:spTree>
    <p:extLst>
      <p:ext uri="{BB962C8B-B14F-4D97-AF65-F5344CB8AC3E}">
        <p14:creationId xmlns:p14="http://schemas.microsoft.com/office/powerpoint/2010/main" val="319195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806F-FE73-7293-2EC8-6D4E80D7D4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C3C5BC-C984-ACD7-A3F7-35B6E2E556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DF34E0-B2D5-BC2D-CE80-529E45D2365D}"/>
              </a:ext>
            </a:extLst>
          </p:cNvPr>
          <p:cNvSpPr>
            <a:spLocks noGrp="1"/>
          </p:cNvSpPr>
          <p:nvPr>
            <p:ph type="body" idx="1"/>
          </p:nvPr>
        </p:nvSpPr>
        <p:spPr/>
        <p:txBody>
          <a:bodyPr/>
          <a:lstStyle/>
          <a:p>
            <a:r>
              <a:rPr lang="de-DE" dirty="0"/>
              <a:t>Unser Ziel: abwechselnd möglich – z.B. Otmar, Johannes, Gerhard, Klaus</a:t>
            </a:r>
          </a:p>
        </p:txBody>
      </p:sp>
      <p:sp>
        <p:nvSpPr>
          <p:cNvPr id="4" name="Foliennummernplatzhalter 3">
            <a:extLst>
              <a:ext uri="{FF2B5EF4-FFF2-40B4-BE49-F238E27FC236}">
                <a16:creationId xmlns:a16="http://schemas.microsoft.com/office/drawing/2014/main" id="{5F7382D7-B13B-2442-11F9-44C17BECEAE5}"/>
              </a:ext>
            </a:extLst>
          </p:cNvPr>
          <p:cNvSpPr>
            <a:spLocks noGrp="1"/>
          </p:cNvSpPr>
          <p:nvPr>
            <p:ph type="sldNum" sz="quarter" idx="5"/>
          </p:nvPr>
        </p:nvSpPr>
        <p:spPr/>
        <p:txBody>
          <a:bodyPr/>
          <a:lstStyle/>
          <a:p>
            <a:fld id="{615E69C5-2363-45BD-8DD9-7A009D74AB5F}" type="slidenum">
              <a:rPr lang="de-DE" smtClean="0"/>
              <a:t>22</a:t>
            </a:fld>
            <a:endParaRPr lang="de-DE"/>
          </a:p>
        </p:txBody>
      </p:sp>
    </p:spTree>
    <p:extLst>
      <p:ext uri="{BB962C8B-B14F-4D97-AF65-F5344CB8AC3E}">
        <p14:creationId xmlns:p14="http://schemas.microsoft.com/office/powerpoint/2010/main" val="159075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EEB7A-E6DC-00E3-D84C-8D7F4D02F7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9CB3E5-3E4E-F805-4A63-432CEBA348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BD1836D-099D-C5F2-ED20-74C5B18BECD0}"/>
              </a:ext>
            </a:extLst>
          </p:cNvPr>
          <p:cNvSpPr>
            <a:spLocks noGrp="1"/>
          </p:cNvSpPr>
          <p:nvPr>
            <p:ph type="body" idx="1"/>
          </p:nvPr>
        </p:nvSpPr>
        <p:spPr/>
        <p:txBody>
          <a:bodyPr/>
          <a:lstStyle/>
          <a:p>
            <a:r>
              <a:rPr lang="de-DE" dirty="0"/>
              <a:t>Unser Ziel: abwechselnd möglich – z.B. Otmar, Johannes, Gerhard, Klaus</a:t>
            </a:r>
          </a:p>
        </p:txBody>
      </p:sp>
      <p:sp>
        <p:nvSpPr>
          <p:cNvPr id="4" name="Foliennummernplatzhalter 3">
            <a:extLst>
              <a:ext uri="{FF2B5EF4-FFF2-40B4-BE49-F238E27FC236}">
                <a16:creationId xmlns:a16="http://schemas.microsoft.com/office/drawing/2014/main" id="{9789AC9A-CD95-F77C-B5A2-2AD64250A96A}"/>
              </a:ext>
            </a:extLst>
          </p:cNvPr>
          <p:cNvSpPr>
            <a:spLocks noGrp="1"/>
          </p:cNvSpPr>
          <p:nvPr>
            <p:ph type="sldNum" sz="quarter" idx="5"/>
          </p:nvPr>
        </p:nvSpPr>
        <p:spPr/>
        <p:txBody>
          <a:bodyPr/>
          <a:lstStyle/>
          <a:p>
            <a:fld id="{615E69C5-2363-45BD-8DD9-7A009D74AB5F}" type="slidenum">
              <a:rPr lang="de-DE" smtClean="0"/>
              <a:t>23</a:t>
            </a:fld>
            <a:endParaRPr lang="de-DE"/>
          </a:p>
        </p:txBody>
      </p:sp>
    </p:spTree>
    <p:extLst>
      <p:ext uri="{BB962C8B-B14F-4D97-AF65-F5344CB8AC3E}">
        <p14:creationId xmlns:p14="http://schemas.microsoft.com/office/powerpoint/2010/main" val="1216509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79B46-62D0-C269-AE03-0B6E5C59F9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C3B87E5-9A7D-7248-70CF-D4A20CEE2A8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8335D2-896E-2DE2-2A43-96D70B694AFB}"/>
              </a:ext>
            </a:extLst>
          </p:cNvPr>
          <p:cNvSpPr>
            <a:spLocks noGrp="1"/>
          </p:cNvSpPr>
          <p:nvPr>
            <p:ph type="body" idx="1"/>
          </p:nvPr>
        </p:nvSpPr>
        <p:spPr/>
        <p:txBody>
          <a:bodyPr/>
          <a:lstStyle/>
          <a:p>
            <a:r>
              <a:rPr lang="de-DE" dirty="0"/>
              <a:t>Begrüßung: Michael Medla</a:t>
            </a:r>
          </a:p>
        </p:txBody>
      </p:sp>
      <p:sp>
        <p:nvSpPr>
          <p:cNvPr id="4" name="Foliennummernplatzhalter 3">
            <a:extLst>
              <a:ext uri="{FF2B5EF4-FFF2-40B4-BE49-F238E27FC236}">
                <a16:creationId xmlns:a16="http://schemas.microsoft.com/office/drawing/2014/main" id="{526CC4B2-EBBC-6ED6-C452-1A5C21DD4B9B}"/>
              </a:ext>
            </a:extLst>
          </p:cNvPr>
          <p:cNvSpPr>
            <a:spLocks noGrp="1"/>
          </p:cNvSpPr>
          <p:nvPr>
            <p:ph type="sldNum" sz="quarter" idx="5"/>
          </p:nvPr>
        </p:nvSpPr>
        <p:spPr/>
        <p:txBody>
          <a:bodyPr/>
          <a:lstStyle/>
          <a:p>
            <a:fld id="{615E69C5-2363-45BD-8DD9-7A009D74AB5F}" type="slidenum">
              <a:rPr lang="de-DE" smtClean="0"/>
              <a:t>2</a:t>
            </a:fld>
            <a:endParaRPr lang="de-DE"/>
          </a:p>
        </p:txBody>
      </p:sp>
    </p:spTree>
    <p:extLst>
      <p:ext uri="{BB962C8B-B14F-4D97-AF65-F5344CB8AC3E}">
        <p14:creationId xmlns:p14="http://schemas.microsoft.com/office/powerpoint/2010/main" val="102027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Unser Ziel: abwechselnd möglich – z.B. Otmar, Johannes, Gerhard, Klaus</a:t>
            </a:r>
          </a:p>
        </p:txBody>
      </p:sp>
      <p:sp>
        <p:nvSpPr>
          <p:cNvPr id="4" name="Foliennummernplatzhalter 3"/>
          <p:cNvSpPr>
            <a:spLocks noGrp="1"/>
          </p:cNvSpPr>
          <p:nvPr>
            <p:ph type="sldNum" sz="quarter" idx="5"/>
          </p:nvPr>
        </p:nvSpPr>
        <p:spPr/>
        <p:txBody>
          <a:bodyPr/>
          <a:lstStyle/>
          <a:p>
            <a:fld id="{615E69C5-2363-45BD-8DD9-7A009D74AB5F}" type="slidenum">
              <a:rPr lang="de-DE" smtClean="0"/>
              <a:t>3</a:t>
            </a:fld>
            <a:endParaRPr lang="de-DE"/>
          </a:p>
        </p:txBody>
      </p:sp>
    </p:spTree>
    <p:extLst>
      <p:ext uri="{BB962C8B-B14F-4D97-AF65-F5344CB8AC3E}">
        <p14:creationId xmlns:p14="http://schemas.microsoft.com/office/powerpoint/2010/main" val="414434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der drei Partner jeweils und ihrer Motivation für das gemeinsame Projekt</a:t>
            </a:r>
          </a:p>
        </p:txBody>
      </p:sp>
      <p:sp>
        <p:nvSpPr>
          <p:cNvPr id="4" name="Foliennummernplatzhalter 3"/>
          <p:cNvSpPr>
            <a:spLocks noGrp="1"/>
          </p:cNvSpPr>
          <p:nvPr>
            <p:ph type="sldNum" sz="quarter" idx="5"/>
          </p:nvPr>
        </p:nvSpPr>
        <p:spPr/>
        <p:txBody>
          <a:bodyPr/>
          <a:lstStyle/>
          <a:p>
            <a:fld id="{615E69C5-2363-45BD-8DD9-7A009D74AB5F}" type="slidenum">
              <a:rPr lang="de-DE" smtClean="0"/>
              <a:t>5</a:t>
            </a:fld>
            <a:endParaRPr lang="de-DE"/>
          </a:p>
        </p:txBody>
      </p:sp>
    </p:spTree>
    <p:extLst>
      <p:ext uri="{BB962C8B-B14F-4D97-AF65-F5344CB8AC3E}">
        <p14:creationId xmlns:p14="http://schemas.microsoft.com/office/powerpoint/2010/main" val="265900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Folie? Klaus oder Michael</a:t>
            </a:r>
          </a:p>
        </p:txBody>
      </p:sp>
      <p:sp>
        <p:nvSpPr>
          <p:cNvPr id="4" name="Foliennummernplatzhalter 3"/>
          <p:cNvSpPr>
            <a:spLocks noGrp="1"/>
          </p:cNvSpPr>
          <p:nvPr>
            <p:ph type="sldNum" sz="quarter" idx="5"/>
          </p:nvPr>
        </p:nvSpPr>
        <p:spPr/>
        <p:txBody>
          <a:bodyPr/>
          <a:lstStyle/>
          <a:p>
            <a:fld id="{615E69C5-2363-45BD-8DD9-7A009D74AB5F}" type="slidenum">
              <a:rPr lang="de-DE" smtClean="0"/>
              <a:t>6</a:t>
            </a:fld>
            <a:endParaRPr lang="de-DE"/>
          </a:p>
        </p:txBody>
      </p:sp>
    </p:spTree>
    <p:extLst>
      <p:ext uri="{BB962C8B-B14F-4D97-AF65-F5344CB8AC3E}">
        <p14:creationId xmlns:p14="http://schemas.microsoft.com/office/powerpoint/2010/main" val="147217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Michael</a:t>
            </a:r>
          </a:p>
        </p:txBody>
      </p:sp>
      <p:sp>
        <p:nvSpPr>
          <p:cNvPr id="4" name="Foliennummernplatzhalter 3"/>
          <p:cNvSpPr>
            <a:spLocks noGrp="1"/>
          </p:cNvSpPr>
          <p:nvPr>
            <p:ph type="sldNum" sz="quarter" idx="5"/>
          </p:nvPr>
        </p:nvSpPr>
        <p:spPr/>
        <p:txBody>
          <a:bodyPr/>
          <a:lstStyle/>
          <a:p>
            <a:fld id="{615E69C5-2363-45BD-8DD9-7A009D74AB5F}" type="slidenum">
              <a:rPr lang="de-DE" smtClean="0"/>
              <a:t>7</a:t>
            </a:fld>
            <a:endParaRPr lang="de-DE"/>
          </a:p>
        </p:txBody>
      </p:sp>
    </p:spTree>
    <p:extLst>
      <p:ext uri="{BB962C8B-B14F-4D97-AF65-F5344CB8AC3E}">
        <p14:creationId xmlns:p14="http://schemas.microsoft.com/office/powerpoint/2010/main" val="2377215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15E69C5-2363-45BD-8DD9-7A009D74AB5F}" type="slidenum">
              <a:rPr lang="de-DE" smtClean="0"/>
              <a:t>12</a:t>
            </a:fld>
            <a:endParaRPr lang="de-DE"/>
          </a:p>
        </p:txBody>
      </p:sp>
    </p:spTree>
    <p:extLst>
      <p:ext uri="{BB962C8B-B14F-4D97-AF65-F5344CB8AC3E}">
        <p14:creationId xmlns:p14="http://schemas.microsoft.com/office/powerpoint/2010/main" val="874390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15E69C5-2363-45BD-8DD9-7A009D74AB5F}" type="slidenum">
              <a:rPr lang="de-DE" smtClean="0"/>
              <a:t>20</a:t>
            </a:fld>
            <a:endParaRPr lang="de-DE"/>
          </a:p>
        </p:txBody>
      </p:sp>
    </p:spTree>
    <p:extLst>
      <p:ext uri="{BB962C8B-B14F-4D97-AF65-F5344CB8AC3E}">
        <p14:creationId xmlns:p14="http://schemas.microsoft.com/office/powerpoint/2010/main" val="196079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E40F-FC3A-56E8-CBF9-9F42D1226B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4F88F1-FA06-BEFA-5BDD-F2330874AEE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5E01F1-8048-7946-7B3C-D5A64F030FAA}"/>
              </a:ext>
            </a:extLst>
          </p:cNvPr>
          <p:cNvSpPr>
            <a:spLocks noGrp="1"/>
          </p:cNvSpPr>
          <p:nvPr>
            <p:ph type="body" idx="1"/>
          </p:nvPr>
        </p:nvSpPr>
        <p:spPr/>
        <p:txBody>
          <a:bodyPr/>
          <a:lstStyle/>
          <a:p>
            <a:r>
              <a:rPr lang="de-DE" dirty="0"/>
              <a:t>Vorstellung Michael</a:t>
            </a:r>
          </a:p>
        </p:txBody>
      </p:sp>
      <p:sp>
        <p:nvSpPr>
          <p:cNvPr id="4" name="Foliennummernplatzhalter 3">
            <a:extLst>
              <a:ext uri="{FF2B5EF4-FFF2-40B4-BE49-F238E27FC236}">
                <a16:creationId xmlns:a16="http://schemas.microsoft.com/office/drawing/2014/main" id="{588B4AF7-B474-44B8-0E13-AF019340561E}"/>
              </a:ext>
            </a:extLst>
          </p:cNvPr>
          <p:cNvSpPr>
            <a:spLocks noGrp="1"/>
          </p:cNvSpPr>
          <p:nvPr>
            <p:ph type="sldNum" sz="quarter" idx="5"/>
          </p:nvPr>
        </p:nvSpPr>
        <p:spPr/>
        <p:txBody>
          <a:bodyPr/>
          <a:lstStyle/>
          <a:p>
            <a:fld id="{615E69C5-2363-45BD-8DD9-7A009D74AB5F}" type="slidenum">
              <a:rPr lang="de-DE" smtClean="0"/>
              <a:t>21</a:t>
            </a:fld>
            <a:endParaRPr lang="de-DE"/>
          </a:p>
        </p:txBody>
      </p:sp>
    </p:spTree>
    <p:extLst>
      <p:ext uri="{BB962C8B-B14F-4D97-AF65-F5344CB8AC3E}">
        <p14:creationId xmlns:p14="http://schemas.microsoft.com/office/powerpoint/2010/main" val="376888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E3924-D7AC-1AE4-6509-797C245CA73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71290D7-AB21-1A68-884F-5C2EFAC3F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7593273-B4B6-3A40-8D08-9EBB93CFAD10}"/>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5" name="Fußzeilenplatzhalter 4">
            <a:extLst>
              <a:ext uri="{FF2B5EF4-FFF2-40B4-BE49-F238E27FC236}">
                <a16:creationId xmlns:a16="http://schemas.microsoft.com/office/drawing/2014/main" id="{A39E7B72-5313-3E25-0782-CBD57EF0984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7326529-469E-B90F-5C33-501687D18FF1}"/>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201450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DB519-0E15-620F-16ED-1D3A8378561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6A7AE90-640A-4531-2AE2-D2143E28B13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FB8465-EDB8-F63D-A70F-91DEB3052257}"/>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5" name="Fußzeilenplatzhalter 4">
            <a:extLst>
              <a:ext uri="{FF2B5EF4-FFF2-40B4-BE49-F238E27FC236}">
                <a16:creationId xmlns:a16="http://schemas.microsoft.com/office/drawing/2014/main" id="{B52012C7-38BB-0062-E979-61A1EF386E6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102853-DEC3-CFD1-E8CA-490189A3C45D}"/>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172192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B66F481-AEBA-C04A-825F-165400AC62C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DC1D4ED-7024-5528-4D5A-0B831B3F269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D282933-9ACE-0F10-51FC-8FD43FDE9F5A}"/>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5" name="Fußzeilenplatzhalter 4">
            <a:extLst>
              <a:ext uri="{FF2B5EF4-FFF2-40B4-BE49-F238E27FC236}">
                <a16:creationId xmlns:a16="http://schemas.microsoft.com/office/drawing/2014/main" id="{2B072803-DB54-FE18-96FF-F209A18A600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D017B9F-4813-8392-A77A-37FFC226FEB3}"/>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82300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D4973-B3A6-1B28-AAF8-929C9BF3E30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D691A6F-436D-525B-4032-13DA73F5E05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426727-CA38-676C-0F92-8283FF5C2DAF}"/>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5" name="Fußzeilenplatzhalter 4">
            <a:extLst>
              <a:ext uri="{FF2B5EF4-FFF2-40B4-BE49-F238E27FC236}">
                <a16:creationId xmlns:a16="http://schemas.microsoft.com/office/drawing/2014/main" id="{4CCC558C-D06F-9EE6-A787-6109764068B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D31FCD-30A4-8423-D186-EAABD64B641D}"/>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211973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B6817-7839-2755-530A-AF548CC412D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A88EBA2-7911-ED65-7187-B17977990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6DA83C1-D4B2-432A-BFB7-C4D105C77A18}"/>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5" name="Fußzeilenplatzhalter 4">
            <a:extLst>
              <a:ext uri="{FF2B5EF4-FFF2-40B4-BE49-F238E27FC236}">
                <a16:creationId xmlns:a16="http://schemas.microsoft.com/office/drawing/2014/main" id="{7BF0EF83-EC25-80CE-718F-88D157C4551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B41DFEE-E1C2-861D-AF63-9BA888B65AF7}"/>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3742497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A2CB3-8995-7C45-D84C-D4E45F6F187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6D59E24-65E6-D3B4-0669-140A7AC8022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0365F4A-3767-FA31-84CE-1411CC049D5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4C462A1-8E4C-0E1D-07F0-A65A040058D9}"/>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6" name="Fußzeilenplatzhalter 5">
            <a:extLst>
              <a:ext uri="{FF2B5EF4-FFF2-40B4-BE49-F238E27FC236}">
                <a16:creationId xmlns:a16="http://schemas.microsoft.com/office/drawing/2014/main" id="{A88969A8-4799-60A6-AE90-882F3030B1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6AB40C1-96F8-2622-E8BE-A961A4178D5B}"/>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2511097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160EF-758C-65FC-BC79-C39D4400AC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F3358E8-EBAE-7EF7-8FCE-3E8B47BF77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7467A60-0B60-D89D-603A-E2DB352F9E3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D700208-59AA-5D41-7D18-42F8263572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F55609E-EFD1-02A1-E6C3-1BFDE4B6259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13316CF-2061-3AC3-F881-C950E53C50C1}"/>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8" name="Fußzeilenplatzhalter 7">
            <a:extLst>
              <a:ext uri="{FF2B5EF4-FFF2-40B4-BE49-F238E27FC236}">
                <a16:creationId xmlns:a16="http://schemas.microsoft.com/office/drawing/2014/main" id="{BDA8E413-98FA-3079-31BD-9969E3EC215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FEC3798-9223-5855-4410-2D2CC7C3912E}"/>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126742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F98C8-F9D2-B8B9-3BE6-09452DC622B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90E2B91-4040-E303-A2FE-EA1C9B91854C}"/>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4" name="Fußzeilenplatzhalter 3">
            <a:extLst>
              <a:ext uri="{FF2B5EF4-FFF2-40B4-BE49-F238E27FC236}">
                <a16:creationId xmlns:a16="http://schemas.microsoft.com/office/drawing/2014/main" id="{8F2541B6-3C3F-8383-A9E6-48B8D92C3B7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E1BF7FF-2110-2B64-7104-BF0CE9DAF64F}"/>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47604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FE6E24-B0C2-F593-26B4-0B9C443527EF}"/>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3" name="Fußzeilenplatzhalter 2">
            <a:extLst>
              <a:ext uri="{FF2B5EF4-FFF2-40B4-BE49-F238E27FC236}">
                <a16:creationId xmlns:a16="http://schemas.microsoft.com/office/drawing/2014/main" id="{7BA68593-481A-0172-8A66-8FCF09E0B76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17DF750-CBED-5A80-DC96-6E6DB134305A}"/>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94362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BB4F0-96D3-0FC3-6FC6-F0A831A9214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747150F-B897-39AA-92D2-7B2D5A7F6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43952D6-F471-DA45-CE46-E9CD19212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273ACE8-39E9-0C20-787B-DB34AEA19ED9}"/>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6" name="Fußzeilenplatzhalter 5">
            <a:extLst>
              <a:ext uri="{FF2B5EF4-FFF2-40B4-BE49-F238E27FC236}">
                <a16:creationId xmlns:a16="http://schemas.microsoft.com/office/drawing/2014/main" id="{6FA8715F-57EA-9A2D-BAB3-A4B66C2B9E2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6FA5129-B143-6F0A-18D5-3141D4706AB7}"/>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2409278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ABBEB-B378-9F3E-9090-4040C1F9E7C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012B3CC-F5DD-FF19-76C5-58973A678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8D945AA-359B-0FB4-5E80-8975E066F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DB655A8-39FD-DD83-35A8-9FAE5389FF51}"/>
              </a:ext>
            </a:extLst>
          </p:cNvPr>
          <p:cNvSpPr>
            <a:spLocks noGrp="1"/>
          </p:cNvSpPr>
          <p:nvPr>
            <p:ph type="dt" sz="half" idx="10"/>
          </p:nvPr>
        </p:nvSpPr>
        <p:spPr/>
        <p:txBody>
          <a:bodyPr/>
          <a:lstStyle/>
          <a:p>
            <a:fld id="{9756727C-EB6B-475A-A020-E8B230874DCB}" type="datetimeFigureOut">
              <a:rPr lang="de-DE" smtClean="0"/>
              <a:t>01.08.2025</a:t>
            </a:fld>
            <a:endParaRPr lang="de-DE"/>
          </a:p>
        </p:txBody>
      </p:sp>
      <p:sp>
        <p:nvSpPr>
          <p:cNvPr id="6" name="Fußzeilenplatzhalter 5">
            <a:extLst>
              <a:ext uri="{FF2B5EF4-FFF2-40B4-BE49-F238E27FC236}">
                <a16:creationId xmlns:a16="http://schemas.microsoft.com/office/drawing/2014/main" id="{B64D400B-BAFB-2D1C-F7BF-F17C2B4C8DB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CCF38E6-8643-D5F7-C15B-0A79689411C2}"/>
              </a:ext>
            </a:extLst>
          </p:cNvPr>
          <p:cNvSpPr>
            <a:spLocks noGrp="1"/>
          </p:cNvSpPr>
          <p:nvPr>
            <p:ph type="sldNum" sz="quarter" idx="12"/>
          </p:nvPr>
        </p:nvSpPr>
        <p:spPr/>
        <p:txBody>
          <a:bodyPr/>
          <a:lstStyle/>
          <a:p>
            <a:fld id="{7AF45609-EDE6-4BA3-969A-807DA6AE2DD5}" type="slidenum">
              <a:rPr lang="de-DE" smtClean="0"/>
              <a:t>‹Nr.›</a:t>
            </a:fld>
            <a:endParaRPr lang="de-DE"/>
          </a:p>
        </p:txBody>
      </p:sp>
    </p:spTree>
    <p:extLst>
      <p:ext uri="{BB962C8B-B14F-4D97-AF65-F5344CB8AC3E}">
        <p14:creationId xmlns:p14="http://schemas.microsoft.com/office/powerpoint/2010/main" val="3993003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BB0BA8A-748B-6960-19B8-8BA812F8D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D8A7D7-18C2-E88C-EB21-BAE6EBF17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665EB8B-B3D5-0569-18E4-C2010D64A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56727C-EB6B-475A-A020-E8B230874DCB}" type="datetimeFigureOut">
              <a:rPr lang="de-DE" smtClean="0"/>
              <a:t>01.08.2025</a:t>
            </a:fld>
            <a:endParaRPr lang="de-DE"/>
          </a:p>
        </p:txBody>
      </p:sp>
      <p:sp>
        <p:nvSpPr>
          <p:cNvPr id="5" name="Fußzeilenplatzhalter 4">
            <a:extLst>
              <a:ext uri="{FF2B5EF4-FFF2-40B4-BE49-F238E27FC236}">
                <a16:creationId xmlns:a16="http://schemas.microsoft.com/office/drawing/2014/main" id="{BE286841-15A6-DB3A-93CB-E8C858E29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B5DB0481-BCAB-6EC7-1EFA-E967E55914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45609-EDE6-4BA3-969A-807DA6AE2DD5}" type="slidenum">
              <a:rPr lang="de-DE" smtClean="0"/>
              <a:t>‹Nr.›</a:t>
            </a:fld>
            <a:endParaRPr lang="de-DE"/>
          </a:p>
        </p:txBody>
      </p:sp>
    </p:spTree>
    <p:extLst>
      <p:ext uri="{BB962C8B-B14F-4D97-AF65-F5344CB8AC3E}">
        <p14:creationId xmlns:p14="http://schemas.microsoft.com/office/powerpoint/2010/main" val="37154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Haus, Solarenergie, Solarpanel, Dish-Solaranlage enthält.&#10;&#10;KI-generierte Inhalte können fehlerhaft sein.">
            <a:extLst>
              <a:ext uri="{FF2B5EF4-FFF2-40B4-BE49-F238E27FC236}">
                <a16:creationId xmlns:a16="http://schemas.microsoft.com/office/drawing/2014/main" id="{060E2C45-2F73-5E00-183B-C0370E2BE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13" name="Grafik 12" descr="Ein Bild, das draußen, Solarenergie, Solarpanel, Dish-Solaranlage enthält.&#10;&#10;KI-generierte Inhalte können fehlerhaft sein.">
            <a:extLst>
              <a:ext uri="{FF2B5EF4-FFF2-40B4-BE49-F238E27FC236}">
                <a16:creationId xmlns:a16="http://schemas.microsoft.com/office/drawing/2014/main" id="{A818BE57-FEDB-3B71-25CE-E612C67BB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24" y="-34148"/>
            <a:ext cx="13653477" cy="6926295"/>
          </a:xfrm>
          <a:prstGeom prst="rect">
            <a:avLst/>
          </a:prstGeom>
        </p:spPr>
      </p:pic>
      <p:sp>
        <p:nvSpPr>
          <p:cNvPr id="10" name="Untertitel 2">
            <a:extLst>
              <a:ext uri="{FF2B5EF4-FFF2-40B4-BE49-F238E27FC236}">
                <a16:creationId xmlns:a16="http://schemas.microsoft.com/office/drawing/2014/main" id="{5481469C-E703-481B-2B3C-99DD0E11ACD4}"/>
              </a:ext>
            </a:extLst>
          </p:cNvPr>
          <p:cNvSpPr txBox="1">
            <a:spLocks/>
          </p:cNvSpPr>
          <p:nvPr/>
        </p:nvSpPr>
        <p:spPr>
          <a:xfrm>
            <a:off x="234756" y="1037772"/>
            <a:ext cx="10917797" cy="5009698"/>
          </a:xfrm>
          <a:prstGeom prst="rect">
            <a:avLst/>
          </a:prstGeom>
          <a:solidFill>
            <a:srgbClr val="C0C0C0">
              <a:alpha val="50196"/>
            </a:srgbClr>
          </a:solidFill>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b="1" dirty="0">
              <a:solidFill>
                <a:srgbClr val="FFFFFF"/>
              </a:solidFill>
              <a:latin typeface="HelveticaNeueLT Std" panose="020B0604020202020204" pitchFamily="34" charset="0"/>
            </a:endParaRPr>
          </a:p>
          <a:p>
            <a:pPr marL="0" indent="0">
              <a:buNone/>
            </a:pPr>
            <a:r>
              <a:rPr lang="de-DE" sz="6600" b="1" dirty="0">
                <a:solidFill>
                  <a:srgbClr val="FFFFFF"/>
                </a:solidFill>
                <a:latin typeface="HelveticaNeueLT Std" panose="020B0604020202020204" pitchFamily="34" charset="0"/>
              </a:rPr>
              <a:t>Herzlich Willkommen!</a:t>
            </a:r>
          </a:p>
          <a:p>
            <a:pPr marL="0" indent="0">
              <a:buNone/>
            </a:pPr>
            <a:r>
              <a:rPr lang="de-DE" sz="6600" b="1" dirty="0">
                <a:solidFill>
                  <a:srgbClr val="FFFFFF"/>
                </a:solidFill>
                <a:latin typeface="HelveticaNeueLT Std" panose="020B0604020202020204" pitchFamily="34" charset="0"/>
              </a:rPr>
              <a:t>Auftaktveranstaltung der</a:t>
            </a:r>
          </a:p>
          <a:p>
            <a:pPr marL="0" indent="0">
              <a:buNone/>
            </a:pPr>
            <a:r>
              <a:rPr lang="de-DE" sz="6600" b="1" dirty="0">
                <a:solidFill>
                  <a:srgbClr val="FFFFFF"/>
                </a:solidFill>
                <a:latin typeface="HelveticaNeueLT Std" panose="020B0604020202020204" pitchFamily="34" charset="0"/>
              </a:rPr>
              <a:t>Bürgerenergie-genossenschaft </a:t>
            </a:r>
          </a:p>
          <a:p>
            <a:pPr marL="0" indent="0">
              <a:buNone/>
            </a:pPr>
            <a:r>
              <a:rPr lang="de-DE" sz="6600" b="1" dirty="0">
                <a:solidFill>
                  <a:srgbClr val="FFFFFF"/>
                </a:solidFill>
                <a:latin typeface="HelveticaNeueLT Std" panose="020B0604020202020204" pitchFamily="34" charset="0"/>
              </a:rPr>
              <a:t>in Nürtingen eG </a:t>
            </a:r>
            <a:r>
              <a:rPr lang="de-DE" sz="6600" b="1" dirty="0" err="1">
                <a:solidFill>
                  <a:srgbClr val="FFFFFF"/>
                </a:solidFill>
                <a:latin typeface="HelveticaNeueLT Std" panose="020B0604020202020204" pitchFamily="34" charset="0"/>
              </a:rPr>
              <a:t>i.G.</a:t>
            </a:r>
            <a:endParaRPr lang="de-DE" b="1" dirty="0">
              <a:solidFill>
                <a:srgbClr val="FFFFFF"/>
              </a:solidFill>
              <a:latin typeface="HelveticaNeueLT Std" panose="020B0604020202020204" pitchFamily="34" charset="0"/>
            </a:endParaRPr>
          </a:p>
        </p:txBody>
      </p:sp>
    </p:spTree>
    <p:extLst>
      <p:ext uri="{BB962C8B-B14F-4D97-AF65-F5344CB8AC3E}">
        <p14:creationId xmlns:p14="http://schemas.microsoft.com/office/powerpoint/2010/main" val="26624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DDE4ED-F559-B528-11A9-D49DE07080E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F77F516-ECB5-8D7D-520E-B5F03FBB4DA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Unser Team</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a:extLst>
              <a:ext uri="{FF2B5EF4-FFF2-40B4-BE49-F238E27FC236}">
                <a16:creationId xmlns:a16="http://schemas.microsoft.com/office/drawing/2014/main" id="{8673831C-FE25-C619-FF38-54FB1BB64F02}"/>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b="1" dirty="0"/>
              <a:t>Vorstand</a:t>
            </a:r>
          </a:p>
          <a:p>
            <a:pPr fontAlgn="base">
              <a:lnSpc>
                <a:spcPct val="90000"/>
              </a:lnSpc>
              <a:spcAft>
                <a:spcPts val="600"/>
              </a:spcAft>
            </a:pPr>
            <a:r>
              <a:rPr lang="en-US" sz="2200" b="1" dirty="0"/>
              <a:t>Klaus Seeger</a:t>
            </a:r>
            <a:r>
              <a:rPr lang="en-US" sz="2200" dirty="0"/>
              <a:t> </a:t>
            </a:r>
            <a:br>
              <a:rPr lang="en-US" sz="2200" dirty="0"/>
            </a:br>
            <a:r>
              <a:rPr lang="en-US" sz="2200" dirty="0" err="1"/>
              <a:t>Maschinenbauingenieur</a:t>
            </a:r>
            <a:r>
              <a:rPr lang="en-US" sz="2200" dirty="0"/>
              <a:t> &amp; PV-</a:t>
            </a:r>
            <a:r>
              <a:rPr lang="en-US" sz="2200" dirty="0" err="1"/>
              <a:t>Berater</a:t>
            </a:r>
            <a:r>
              <a:rPr lang="en-US" sz="2200" dirty="0"/>
              <a:t> </a:t>
            </a:r>
            <a:r>
              <a:rPr lang="en-US" sz="2200" i="1" dirty="0"/>
              <a:t>(</a:t>
            </a:r>
            <a:r>
              <a:rPr lang="en-US" sz="2200" i="1" dirty="0" err="1"/>
              <a:t>Projektumsetzung</a:t>
            </a:r>
            <a:r>
              <a:rPr lang="en-US" sz="2200" i="1" dirty="0"/>
              <a:t>)</a:t>
            </a:r>
            <a:endParaRPr lang="en-US" sz="2200" dirty="0"/>
          </a:p>
          <a:p>
            <a:pPr fontAlgn="base">
              <a:lnSpc>
                <a:spcPct val="90000"/>
              </a:lnSpc>
              <a:spcAft>
                <a:spcPts val="600"/>
              </a:spcAft>
            </a:pPr>
            <a:endParaRPr lang="en-US" sz="2200" b="1" dirty="0"/>
          </a:p>
          <a:p>
            <a:pPr fontAlgn="base">
              <a:lnSpc>
                <a:spcPct val="90000"/>
              </a:lnSpc>
              <a:spcAft>
                <a:spcPts val="600"/>
              </a:spcAft>
            </a:pPr>
            <a:r>
              <a:rPr lang="en-US" sz="2200" b="1" dirty="0"/>
              <a:t>Oliver </a:t>
            </a:r>
            <a:r>
              <a:rPr lang="en-US" sz="2200" b="1" dirty="0" err="1"/>
              <a:t>Hoß</a:t>
            </a:r>
            <a:r>
              <a:rPr lang="en-US" sz="2200" dirty="0"/>
              <a:t> </a:t>
            </a:r>
            <a:br>
              <a:rPr lang="en-US" sz="2200" dirty="0"/>
            </a:br>
            <a:r>
              <a:rPr lang="en-US" sz="2200" dirty="0" err="1"/>
              <a:t>Diplom-Verwaltungswirt</a:t>
            </a:r>
            <a:r>
              <a:rPr lang="en-US" sz="2200" dirty="0"/>
              <a:t> &amp; IT-Leiter </a:t>
            </a:r>
            <a:r>
              <a:rPr lang="en-US" sz="2200" i="1" dirty="0"/>
              <a:t>(</a:t>
            </a:r>
            <a:r>
              <a:rPr lang="en-US" sz="2200" i="1" dirty="0" err="1"/>
              <a:t>Finanzen</a:t>
            </a:r>
            <a:r>
              <a:rPr lang="en-US" sz="2200" i="1" dirty="0"/>
              <a:t> &amp; </a:t>
            </a:r>
            <a:r>
              <a:rPr lang="en-US" sz="2200" i="1" dirty="0" err="1"/>
              <a:t>Mitgliederverwaltung</a:t>
            </a:r>
            <a:r>
              <a:rPr lang="en-US" sz="2200" i="1" dirty="0"/>
              <a:t>)</a:t>
            </a:r>
            <a:endParaRPr lang="en-US" sz="2200" dirty="0"/>
          </a:p>
        </p:txBody>
      </p:sp>
      <p:pic>
        <p:nvPicPr>
          <p:cNvPr id="9" name="Inhaltsplatzhalter 8" descr="Ein Bild, das Gebäude, Kleidung, draußen, Person enthält.&#10;&#10;KI-generierte Inhalte können fehlerhaft sein.">
            <a:extLst>
              <a:ext uri="{FF2B5EF4-FFF2-40B4-BE49-F238E27FC236}">
                <a16:creationId xmlns:a16="http://schemas.microsoft.com/office/drawing/2014/main" id="{5B09B10D-0944-C002-B4D2-8621EF717E9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42" r="1523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3951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460963-A50D-9E3A-3A19-FC9E0AED219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0E6C675-9DA7-235F-6A02-935634092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43CE5E-B115-B402-A74F-EDF304EE14D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Unser Team</a:t>
            </a:r>
          </a:p>
        </p:txBody>
      </p:sp>
      <p:sp>
        <p:nvSpPr>
          <p:cNvPr id="17" name="sketchy line">
            <a:extLst>
              <a:ext uri="{FF2B5EF4-FFF2-40B4-BE49-F238E27FC236}">
                <a16:creationId xmlns:a16="http://schemas.microsoft.com/office/drawing/2014/main" id="{A78F6397-BF62-FDFA-2C84-5E8E9640B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a:extLst>
              <a:ext uri="{FF2B5EF4-FFF2-40B4-BE49-F238E27FC236}">
                <a16:creationId xmlns:a16="http://schemas.microsoft.com/office/drawing/2014/main" id="{41BC27EB-4BC3-0258-0FF3-79A88625E21B}"/>
              </a:ext>
            </a:extLst>
          </p:cNvPr>
          <p:cNvSpPr txBox="1"/>
          <p:nvPr/>
        </p:nvSpPr>
        <p:spPr>
          <a:xfrm>
            <a:off x="640080" y="2872899"/>
            <a:ext cx="4670097" cy="3762162"/>
          </a:xfrm>
          <a:prstGeom prst="rect">
            <a:avLst/>
          </a:prstGeom>
        </p:spPr>
        <p:txBody>
          <a:bodyPr vert="horz" lIns="91440" tIns="45720" rIns="91440" bIns="45720" rtlCol="0">
            <a:normAutofit/>
          </a:bodyPr>
          <a:lstStyle/>
          <a:p>
            <a:pPr>
              <a:lnSpc>
                <a:spcPct val="90000"/>
              </a:lnSpc>
              <a:spcAft>
                <a:spcPts val="600"/>
              </a:spcAft>
            </a:pPr>
            <a:r>
              <a:rPr lang="en-US" sz="2200" b="1" dirty="0" err="1">
                <a:latin typeface="HelveticaNeueLT Std" panose="020B0604020202020204" pitchFamily="34" charset="0"/>
              </a:rPr>
              <a:t>Aufsichtsrat</a:t>
            </a:r>
            <a:endParaRPr lang="en-US" sz="2200" b="1" dirty="0">
              <a:latin typeface="HelveticaNeueLT Std" panose="020B0604020202020204" pitchFamily="34" charset="0"/>
            </a:endParaRPr>
          </a:p>
          <a:p>
            <a:pPr fontAlgn="base"/>
            <a:r>
              <a:rPr lang="de-DE" b="1" dirty="0">
                <a:latin typeface="HelveticaNeueLT Std" panose="020B0604020202020204" pitchFamily="34" charset="0"/>
              </a:rPr>
              <a:t>Michael Medla</a:t>
            </a:r>
            <a:r>
              <a:rPr lang="de-DE" dirty="0">
                <a:latin typeface="HelveticaNeueLT Std" panose="020B0604020202020204" pitchFamily="34" charset="0"/>
              </a:rPr>
              <a:t> – Jurist </a:t>
            </a:r>
            <a:r>
              <a:rPr lang="de-DE" i="1" dirty="0">
                <a:latin typeface="HelveticaNeueLT Std" panose="020B0604020202020204" pitchFamily="34" charset="0"/>
              </a:rPr>
              <a:t>(Aufsichtsratsvorsitzender)</a:t>
            </a:r>
            <a:endParaRPr lang="de-DE" dirty="0">
              <a:latin typeface="HelveticaNeueLT Std" panose="020B0604020202020204" pitchFamily="34" charset="0"/>
            </a:endParaRPr>
          </a:p>
          <a:p>
            <a:pPr fontAlgn="base"/>
            <a:r>
              <a:rPr lang="de-DE" b="1" dirty="0">
                <a:latin typeface="HelveticaNeueLT Std" panose="020B0604020202020204" pitchFamily="34" charset="0"/>
              </a:rPr>
              <a:t>Gerhard Schwenk</a:t>
            </a:r>
            <a:r>
              <a:rPr lang="de-DE" dirty="0">
                <a:latin typeface="HelveticaNeueLT Std" panose="020B0604020202020204" pitchFamily="34" charset="0"/>
              </a:rPr>
              <a:t> – Unternehmer </a:t>
            </a:r>
            <a:r>
              <a:rPr lang="de-DE" i="1" dirty="0">
                <a:latin typeface="HelveticaNeueLT Std" panose="020B0604020202020204" pitchFamily="34" charset="0"/>
              </a:rPr>
              <a:t>(stellv. Vorsitzender)</a:t>
            </a:r>
            <a:endParaRPr lang="de-DE" dirty="0">
              <a:latin typeface="HelveticaNeueLT Std" panose="020B0604020202020204" pitchFamily="34" charset="0"/>
            </a:endParaRPr>
          </a:p>
          <a:p>
            <a:pPr fontAlgn="base"/>
            <a:r>
              <a:rPr lang="de-DE" b="1" dirty="0">
                <a:latin typeface="HelveticaNeueLT Std" panose="020B0604020202020204" pitchFamily="34" charset="0"/>
              </a:rPr>
              <a:t>Johannes Martin</a:t>
            </a:r>
            <a:r>
              <a:rPr lang="de-DE" dirty="0">
                <a:latin typeface="HelveticaNeueLT Std" panose="020B0604020202020204" pitchFamily="34" charset="0"/>
              </a:rPr>
              <a:t> – Technischer Beigeordneter, Stadt Nürtingen</a:t>
            </a:r>
          </a:p>
          <a:p>
            <a:pPr fontAlgn="base"/>
            <a:r>
              <a:rPr lang="de-DE" b="1" dirty="0">
                <a:latin typeface="HelveticaNeueLT Std" panose="020B0604020202020204" pitchFamily="34" charset="0"/>
              </a:rPr>
              <a:t>Hans Sigel</a:t>
            </a:r>
            <a:r>
              <a:rPr lang="de-DE" dirty="0">
                <a:latin typeface="HelveticaNeueLT Std" panose="020B0604020202020204" pitchFamily="34" charset="0"/>
              </a:rPr>
              <a:t> – Geschäftsführer Stadtwerke Nürtingen</a:t>
            </a:r>
          </a:p>
          <a:p>
            <a:pPr fontAlgn="base"/>
            <a:r>
              <a:rPr lang="de-DE" b="1" dirty="0">
                <a:latin typeface="HelveticaNeueLT Std" panose="020B0604020202020204" pitchFamily="34" charset="0"/>
              </a:rPr>
              <a:t>Otmar Braune</a:t>
            </a:r>
            <a:r>
              <a:rPr lang="de-DE" dirty="0">
                <a:latin typeface="HelveticaNeueLT Std" panose="020B0604020202020204" pitchFamily="34" charset="0"/>
              </a:rPr>
              <a:t> – BUND &amp; Pensionär</a:t>
            </a:r>
          </a:p>
          <a:p>
            <a:pPr fontAlgn="base"/>
            <a:r>
              <a:rPr lang="de-DE" b="1" dirty="0">
                <a:latin typeface="HelveticaNeueLT Std" panose="020B0604020202020204" pitchFamily="34" charset="0"/>
              </a:rPr>
              <a:t>Susanne Scheufele</a:t>
            </a:r>
            <a:r>
              <a:rPr lang="de-DE" dirty="0">
                <a:latin typeface="HelveticaNeueLT Std" panose="020B0604020202020204" pitchFamily="34" charset="0"/>
              </a:rPr>
              <a:t> –Energieberaterin</a:t>
            </a:r>
          </a:p>
          <a:p>
            <a:pPr>
              <a:lnSpc>
                <a:spcPct val="90000"/>
              </a:lnSpc>
              <a:spcAft>
                <a:spcPts val="600"/>
              </a:spcAft>
            </a:pPr>
            <a:endParaRPr lang="en-US" sz="2200" dirty="0">
              <a:latin typeface="HelveticaNeueLT Std" panose="020B0604020202020204" pitchFamily="34" charset="0"/>
            </a:endParaRPr>
          </a:p>
        </p:txBody>
      </p:sp>
      <p:pic>
        <p:nvPicPr>
          <p:cNvPr id="9" name="Inhaltsplatzhalter 8" descr="Ein Bild, das Gebäude, Kleidung, draußen, Person enthält.&#10;&#10;KI-generierte Inhalte können fehlerhaft sein.">
            <a:extLst>
              <a:ext uri="{FF2B5EF4-FFF2-40B4-BE49-F238E27FC236}">
                <a16:creationId xmlns:a16="http://schemas.microsoft.com/office/drawing/2014/main" id="{751B6DCF-97ED-DBA8-C642-18F0070DC50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42" r="1523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5626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CF1794-8923-F74A-8397-AE096BB76309}"/>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Unsere Projekte</a:t>
            </a:r>
          </a:p>
        </p:txBody>
      </p:sp>
      <p:sp>
        <p:nvSpPr>
          <p:cNvPr id="3" name="Textplatzhalter 2">
            <a:extLst>
              <a:ext uri="{FF2B5EF4-FFF2-40B4-BE49-F238E27FC236}">
                <a16:creationId xmlns:a16="http://schemas.microsoft.com/office/drawing/2014/main" id="{4793A976-F121-BB55-1688-88C2F4FF30AF}"/>
              </a:ext>
            </a:extLst>
          </p:cNvPr>
          <p:cNvSpPr>
            <a:spLocks noGrp="1"/>
          </p:cNvSpPr>
          <p:nvPr>
            <p:ph type="body" idx="1"/>
          </p:nvPr>
        </p:nvSpPr>
        <p:spPr>
          <a:xfrm>
            <a:off x="638881" y="1809541"/>
            <a:ext cx="10909643" cy="687406"/>
          </a:xfrm>
        </p:spPr>
        <p:txBody>
          <a:bodyPr vert="horz" lIns="91440" tIns="45720" rIns="91440" bIns="45720" rtlCol="0" anchor="ctr">
            <a:normAutofit/>
          </a:bodyPr>
          <a:lstStyle/>
          <a:p>
            <a:pPr algn="ctr"/>
            <a:endParaRPr lang="en-US" sz="2400" kern="1200">
              <a:solidFill>
                <a:schemeClr val="tx1"/>
              </a:solidFill>
              <a:latin typeface="+mn-lt"/>
              <a:ea typeface="+mn-ea"/>
              <a:cs typeface="+mn-cs"/>
            </a:endParaRP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Text, Visitenkarte, Schrift, Logo enthält.&#10;&#10;KI-generierte Inhalte können fehlerhaft sein.">
            <a:extLst>
              <a:ext uri="{FF2B5EF4-FFF2-40B4-BE49-F238E27FC236}">
                <a16:creationId xmlns:a16="http://schemas.microsoft.com/office/drawing/2014/main" id="{8E5CDF66-972A-79A5-DA04-BDA021841C2A}"/>
              </a:ext>
            </a:extLst>
          </p:cNvPr>
          <p:cNvPicPr>
            <a:picLocks noChangeAspect="1"/>
          </p:cNvPicPr>
          <p:nvPr/>
        </p:nvPicPr>
        <p:blipFill>
          <a:blip r:embed="rId3"/>
          <a:stretch>
            <a:fillRect/>
          </a:stretch>
        </p:blipFill>
        <p:spPr>
          <a:xfrm>
            <a:off x="896864" y="2633472"/>
            <a:ext cx="10395223" cy="3586353"/>
          </a:xfrm>
          <a:prstGeom prst="rect">
            <a:avLst/>
          </a:prstGeom>
          <a:pattFill prst="pct70">
            <a:fgClr>
              <a:schemeClr val="accent1"/>
            </a:fgClr>
            <a:bgClr>
              <a:schemeClr val="bg1"/>
            </a:bgClr>
          </a:pattFill>
          <a:ln>
            <a:solidFill>
              <a:srgbClr val="FF0000"/>
            </a:solidFill>
          </a:ln>
        </p:spPr>
      </p:pic>
    </p:spTree>
    <p:extLst>
      <p:ext uri="{BB962C8B-B14F-4D97-AF65-F5344CB8AC3E}">
        <p14:creationId xmlns:p14="http://schemas.microsoft.com/office/powerpoint/2010/main" val="4055405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D99D3D4-B7CA-AF37-AB85-760496B3C680}"/>
              </a:ext>
            </a:extLst>
          </p:cNvPr>
          <p:cNvSpPr>
            <a:spLocks noGrp="1"/>
          </p:cNvSpPr>
          <p:nvPr>
            <p:ph type="title"/>
          </p:nvPr>
        </p:nvSpPr>
        <p:spPr>
          <a:xfrm>
            <a:off x="452846" y="238539"/>
            <a:ext cx="11652067" cy="1434415"/>
          </a:xfrm>
        </p:spPr>
        <p:txBody>
          <a:bodyPr vert="horz" lIns="91440" tIns="45720" rIns="91440" bIns="45720" rtlCol="0" anchor="b">
            <a:normAutofit/>
          </a:bodyPr>
          <a:lstStyle/>
          <a:p>
            <a:r>
              <a:rPr lang="en-US" sz="4600" dirty="0">
                <a:latin typeface="HelveticaNeueLT Std" panose="020B0604020202020204" pitchFamily="34" charset="0"/>
              </a:rPr>
              <a:t>Projekt: </a:t>
            </a:r>
            <a:r>
              <a:rPr lang="en-US" sz="4600" dirty="0" err="1">
                <a:latin typeface="HelveticaNeueLT Std" panose="020B0604020202020204" pitchFamily="34" charset="0"/>
              </a:rPr>
              <a:t>Kinderhaus</a:t>
            </a:r>
            <a:r>
              <a:rPr lang="en-US" sz="4600" dirty="0">
                <a:latin typeface="HelveticaNeueLT Std" panose="020B0604020202020204" pitchFamily="34" charset="0"/>
              </a:rPr>
              <a:t> </a:t>
            </a:r>
            <a:r>
              <a:rPr lang="en-US" sz="4600" dirty="0" err="1">
                <a:latin typeface="HelveticaNeueLT Std" panose="020B0604020202020204" pitchFamily="34" charset="0"/>
              </a:rPr>
              <a:t>kleine</a:t>
            </a:r>
            <a:r>
              <a:rPr lang="en-US" sz="4600" dirty="0">
                <a:latin typeface="HelveticaNeueLT Std" panose="020B0604020202020204" pitchFamily="34" charset="0"/>
              </a:rPr>
              <a:t> Insel </a:t>
            </a:r>
            <a:r>
              <a:rPr lang="en-US" sz="4600" dirty="0" err="1">
                <a:latin typeface="HelveticaNeueLT Std" panose="020B0604020202020204" pitchFamily="34" charset="0"/>
              </a:rPr>
              <a:t>Zizishausen</a:t>
            </a:r>
            <a:endParaRPr lang="en-US" sz="4600" dirty="0">
              <a:latin typeface="HelveticaNeueLT Std" panose="020B0604020202020204" pitchFamily="34" charset="0"/>
            </a:endParaRP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6793C3AB-CF77-0242-0E45-9FFED69CBA49}"/>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Pacht und </a:t>
            </a:r>
            <a:r>
              <a:rPr lang="en-US" sz="2200" dirty="0" err="1">
                <a:latin typeface="HelveticaNeueLT Std" panose="020B0604020202020204" pitchFamily="34" charset="0"/>
              </a:rPr>
              <a:t>Nutzungsvertrag</a:t>
            </a:r>
            <a:r>
              <a:rPr lang="en-US" sz="2200" dirty="0">
                <a:latin typeface="HelveticaNeueLT Std" panose="020B0604020202020204" pitchFamily="34" charset="0"/>
              </a:rPr>
              <a:t> </a:t>
            </a:r>
            <a:r>
              <a:rPr lang="en-US" sz="2200" dirty="0" err="1">
                <a:latin typeface="HelveticaNeueLT Std" panose="020B0604020202020204" pitchFamily="34" charset="0"/>
              </a:rPr>
              <a:t>mit</a:t>
            </a:r>
            <a:r>
              <a:rPr lang="en-US" sz="2200" dirty="0">
                <a:latin typeface="HelveticaNeueLT Std" panose="020B0604020202020204" pitchFamily="34" charset="0"/>
              </a:rPr>
              <a:t> der Stadt Nürtingen</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Projektierte</a:t>
            </a:r>
            <a:r>
              <a:rPr lang="en-US" sz="2200" dirty="0">
                <a:latin typeface="HelveticaNeueLT Std" panose="020B0604020202020204" pitchFamily="34" charset="0"/>
              </a:rPr>
              <a:t> </a:t>
            </a:r>
            <a:r>
              <a:rPr lang="en-US" sz="2200" dirty="0" err="1">
                <a:latin typeface="HelveticaNeueLT Std" panose="020B0604020202020204" pitchFamily="34" charset="0"/>
              </a:rPr>
              <a:t>Leistung</a:t>
            </a:r>
            <a:r>
              <a:rPr lang="en-US" sz="2200" dirty="0">
                <a:latin typeface="HelveticaNeueLT Std" panose="020B0604020202020204" pitchFamily="34" charset="0"/>
              </a:rPr>
              <a:t> 33 </a:t>
            </a:r>
            <a:r>
              <a:rPr lang="en-US" sz="2200" dirty="0" err="1">
                <a:latin typeface="HelveticaNeueLT Std" panose="020B0604020202020204" pitchFamily="34" charset="0"/>
              </a:rPr>
              <a:t>kWp</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Unterkonstruktion</a:t>
            </a:r>
            <a:r>
              <a:rPr lang="en-US" sz="2200" dirty="0">
                <a:latin typeface="HelveticaNeueLT Std" panose="020B0604020202020204" pitchFamily="34" charset="0"/>
              </a:rPr>
              <a:t> für </a:t>
            </a:r>
            <a:r>
              <a:rPr lang="en-US" sz="2200" dirty="0" err="1">
                <a:latin typeface="HelveticaNeueLT Std" panose="020B0604020202020204" pitchFamily="34" charset="0"/>
              </a:rPr>
              <a:t>Gründach</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74 Stück 450 Watt Module</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Moduloptimierer</a:t>
            </a:r>
            <a:r>
              <a:rPr lang="en-US" sz="2200" dirty="0">
                <a:latin typeface="HelveticaNeueLT Std" panose="020B0604020202020204" pitchFamily="34" charset="0"/>
              </a:rPr>
              <a:t> </a:t>
            </a:r>
            <a:r>
              <a:rPr lang="en-US" sz="2200" dirty="0" err="1">
                <a:latin typeface="HelveticaNeueLT Std" panose="020B0604020202020204" pitchFamily="34" charset="0"/>
              </a:rPr>
              <a:t>wg</a:t>
            </a:r>
            <a:r>
              <a:rPr lang="en-US" sz="2200" dirty="0">
                <a:latin typeface="HelveticaNeueLT Std" panose="020B0604020202020204" pitchFamily="34" charset="0"/>
              </a:rPr>
              <a:t>. </a:t>
            </a:r>
            <a:r>
              <a:rPr lang="en-US" sz="2200" dirty="0" err="1">
                <a:latin typeface="HelveticaNeueLT Std" panose="020B0604020202020204" pitchFamily="34" charset="0"/>
              </a:rPr>
              <a:t>Teilabschattung</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Aufständerung</a:t>
            </a:r>
            <a:r>
              <a:rPr lang="en-US" sz="2200" dirty="0">
                <a:latin typeface="HelveticaNeueLT Std" panose="020B0604020202020204" pitchFamily="34" charset="0"/>
              </a:rPr>
              <a:t> Ost/West 10 °</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Überschußeinspeisung</a:t>
            </a:r>
            <a:r>
              <a:rPr lang="en-US" sz="2200" dirty="0">
                <a:latin typeface="HelveticaNeueLT Std" panose="020B0604020202020204" pitchFamily="34" charset="0"/>
              </a:rPr>
              <a:t> </a:t>
            </a:r>
            <a:r>
              <a:rPr lang="en-US" sz="2200" dirty="0" err="1">
                <a:latin typeface="HelveticaNeueLT Std" panose="020B0604020202020204" pitchFamily="34" charset="0"/>
              </a:rPr>
              <a:t>über</a:t>
            </a:r>
            <a:r>
              <a:rPr lang="en-US" sz="2200" dirty="0">
                <a:latin typeface="HelveticaNeueLT Std" panose="020B0604020202020204" pitchFamily="34" charset="0"/>
              </a:rPr>
              <a:t> </a:t>
            </a:r>
            <a:r>
              <a:rPr lang="en-US" sz="2200" dirty="0" err="1">
                <a:latin typeface="HelveticaNeueLT Std" panose="020B0604020202020204" pitchFamily="34" charset="0"/>
              </a:rPr>
              <a:t>bestehenden</a:t>
            </a:r>
            <a:r>
              <a:rPr lang="en-US" sz="2200" dirty="0">
                <a:latin typeface="HelveticaNeueLT Std" panose="020B0604020202020204" pitchFamily="34" charset="0"/>
              </a:rPr>
              <a:t> </a:t>
            </a:r>
            <a:r>
              <a:rPr lang="en-US" sz="2200" dirty="0" err="1">
                <a:latin typeface="HelveticaNeueLT Std" panose="020B0604020202020204" pitchFamily="34" charset="0"/>
              </a:rPr>
              <a:t>Hausanschluß</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Realisierung</a:t>
            </a:r>
            <a:r>
              <a:rPr lang="en-US" sz="2200" dirty="0">
                <a:latin typeface="HelveticaNeueLT Std" panose="020B0604020202020204" pitchFamily="34" charset="0"/>
              </a:rPr>
              <a:t> Herbst 2025</a:t>
            </a: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Projekt </a:t>
            </a:r>
            <a:r>
              <a:rPr lang="en-US" sz="2200" dirty="0" err="1">
                <a:latin typeface="HelveticaNeueLT Std" panose="020B0604020202020204" pitchFamily="34" charset="0"/>
              </a:rPr>
              <a:t>vergabebereit</a:t>
            </a:r>
            <a:endParaRPr lang="en-US" sz="2200" dirty="0">
              <a:latin typeface="HelveticaNeueLT Std" panose="020B0604020202020204" pitchFamily="34" charset="0"/>
            </a:endParaRPr>
          </a:p>
        </p:txBody>
      </p:sp>
      <p:pic>
        <p:nvPicPr>
          <p:cNvPr id="4" name="Grafik 3">
            <a:extLst>
              <a:ext uri="{FF2B5EF4-FFF2-40B4-BE49-F238E27FC236}">
                <a16:creationId xmlns:a16="http://schemas.microsoft.com/office/drawing/2014/main" id="{CAA043C6-975B-71CD-9F8D-4286407ECF4A}"/>
              </a:ext>
            </a:extLst>
          </p:cNvPr>
          <p:cNvPicPr>
            <a:picLocks noChangeAspect="1"/>
          </p:cNvPicPr>
          <p:nvPr/>
        </p:nvPicPr>
        <p:blipFill>
          <a:blip r:embed="rId2"/>
          <a:srcRect l="668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56362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F2C9F5-3A64-616D-D3ED-E5AB0D3E31D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6F378F-E703-AF5A-C7F3-09051DA418D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latin typeface="HelveticaNeueLT Std" panose="020B0604020202020204" pitchFamily="34" charset="0"/>
              </a:rPr>
              <a:t>Projekt: Schule </a:t>
            </a:r>
            <a:r>
              <a:rPr lang="en-US" sz="5400" dirty="0" err="1">
                <a:latin typeface="HelveticaNeueLT Std" panose="020B0604020202020204" pitchFamily="34" charset="0"/>
              </a:rPr>
              <a:t>Reudern</a:t>
            </a:r>
            <a:endParaRPr lang="en-US" sz="5400" dirty="0">
              <a:latin typeface="HelveticaNeueLT Std" panose="020B0604020202020204" pitchFamily="34" charset="0"/>
            </a:endParaRP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3533DC8F-13E0-56E4-D964-E218E1DF2CDB}"/>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Pacht und </a:t>
            </a:r>
            <a:r>
              <a:rPr lang="en-US" sz="2200" dirty="0" err="1">
                <a:latin typeface="HelveticaNeueLT Std" panose="020B0604020202020204" pitchFamily="34" charset="0"/>
              </a:rPr>
              <a:t>Nutzungsvertrag</a:t>
            </a:r>
            <a:r>
              <a:rPr lang="en-US" sz="2200" dirty="0">
                <a:latin typeface="HelveticaNeueLT Std" panose="020B0604020202020204" pitchFamily="34" charset="0"/>
              </a:rPr>
              <a:t> </a:t>
            </a:r>
            <a:r>
              <a:rPr lang="en-US" sz="2200" dirty="0" err="1">
                <a:latin typeface="HelveticaNeueLT Std" panose="020B0604020202020204" pitchFamily="34" charset="0"/>
              </a:rPr>
              <a:t>mit</a:t>
            </a:r>
            <a:r>
              <a:rPr lang="en-US" sz="2200" dirty="0">
                <a:latin typeface="HelveticaNeueLT Std" panose="020B0604020202020204" pitchFamily="34" charset="0"/>
              </a:rPr>
              <a:t> der Stadt Nürtingen</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Projektierte</a:t>
            </a:r>
            <a:r>
              <a:rPr lang="en-US" sz="2200" dirty="0">
                <a:latin typeface="HelveticaNeueLT Std" panose="020B0604020202020204" pitchFamily="34" charset="0"/>
              </a:rPr>
              <a:t> </a:t>
            </a:r>
            <a:r>
              <a:rPr lang="en-US" sz="2200" dirty="0" err="1">
                <a:latin typeface="HelveticaNeueLT Std" panose="020B0604020202020204" pitchFamily="34" charset="0"/>
              </a:rPr>
              <a:t>Leistung</a:t>
            </a:r>
            <a:r>
              <a:rPr lang="en-US" sz="2200" dirty="0">
                <a:latin typeface="HelveticaNeueLT Std" panose="020B0604020202020204" pitchFamily="34" charset="0"/>
              </a:rPr>
              <a:t> 86,4 </a:t>
            </a:r>
            <a:r>
              <a:rPr lang="en-US" sz="2200" dirty="0" err="1">
                <a:latin typeface="HelveticaNeueLT Std" panose="020B0604020202020204" pitchFamily="34" charset="0"/>
              </a:rPr>
              <a:t>kWp</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Unterkonstruktion</a:t>
            </a:r>
            <a:r>
              <a:rPr lang="en-US" sz="2200" dirty="0">
                <a:latin typeface="HelveticaNeueLT Std" panose="020B0604020202020204" pitchFamily="34" charset="0"/>
              </a:rPr>
              <a:t> für </a:t>
            </a:r>
            <a:r>
              <a:rPr lang="en-US" sz="2200" dirty="0" err="1">
                <a:latin typeface="HelveticaNeueLT Std" panose="020B0604020202020204" pitchFamily="34" charset="0"/>
              </a:rPr>
              <a:t>Schrägdach</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162 Stück 450 Watt Module</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Ausrichtung</a:t>
            </a:r>
            <a:r>
              <a:rPr lang="en-US" sz="2200" dirty="0">
                <a:latin typeface="HelveticaNeueLT Std" panose="020B0604020202020204" pitchFamily="34" charset="0"/>
              </a:rPr>
              <a:t> </a:t>
            </a:r>
            <a:r>
              <a:rPr lang="en-US" sz="2200" dirty="0" err="1">
                <a:latin typeface="HelveticaNeueLT Std" panose="020B0604020202020204" pitchFamily="34" charset="0"/>
              </a:rPr>
              <a:t>Süden</a:t>
            </a:r>
            <a:r>
              <a:rPr lang="en-US" sz="2200" dirty="0">
                <a:latin typeface="HelveticaNeueLT Std" panose="020B0604020202020204" pitchFamily="34" charset="0"/>
              </a:rPr>
              <a:t>, </a:t>
            </a:r>
            <a:r>
              <a:rPr lang="en-US" sz="2200" dirty="0" err="1">
                <a:latin typeface="HelveticaNeueLT Std" panose="020B0604020202020204" pitchFamily="34" charset="0"/>
              </a:rPr>
              <a:t>teilw</a:t>
            </a:r>
            <a:r>
              <a:rPr lang="en-US" sz="2200" dirty="0">
                <a:latin typeface="HelveticaNeueLT Std" panose="020B0604020202020204" pitchFamily="34" charset="0"/>
              </a:rPr>
              <a:t>. Ost/West</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Überschusseinspeisung</a:t>
            </a:r>
            <a:r>
              <a:rPr lang="en-US" sz="2200" dirty="0">
                <a:latin typeface="HelveticaNeueLT Std" panose="020B0604020202020204" pitchFamily="34" charset="0"/>
              </a:rPr>
              <a:t> </a:t>
            </a:r>
            <a:r>
              <a:rPr lang="en-US" sz="2200" dirty="0" err="1">
                <a:latin typeface="HelveticaNeueLT Std" panose="020B0604020202020204" pitchFamily="34" charset="0"/>
              </a:rPr>
              <a:t>über</a:t>
            </a:r>
            <a:r>
              <a:rPr lang="en-US" sz="2200" dirty="0">
                <a:latin typeface="HelveticaNeueLT Std" panose="020B0604020202020204" pitchFamily="34" charset="0"/>
              </a:rPr>
              <a:t> </a:t>
            </a:r>
            <a:r>
              <a:rPr lang="en-US" sz="2200" dirty="0" err="1">
                <a:latin typeface="HelveticaNeueLT Std" panose="020B0604020202020204" pitchFamily="34" charset="0"/>
              </a:rPr>
              <a:t>modifizierten</a:t>
            </a:r>
            <a:r>
              <a:rPr lang="en-US" sz="2200" dirty="0">
                <a:latin typeface="HelveticaNeueLT Std" panose="020B0604020202020204" pitchFamily="34" charset="0"/>
              </a:rPr>
              <a:t> </a:t>
            </a:r>
            <a:r>
              <a:rPr lang="en-US" sz="2200" dirty="0" err="1">
                <a:latin typeface="HelveticaNeueLT Std" panose="020B0604020202020204" pitchFamily="34" charset="0"/>
              </a:rPr>
              <a:t>Hausanschluss</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Optional </a:t>
            </a:r>
            <a:r>
              <a:rPr lang="en-US" sz="2200" dirty="0" err="1">
                <a:latin typeface="HelveticaNeueLT Std" panose="020B0604020202020204" pitchFamily="34" charset="0"/>
              </a:rPr>
              <a:t>Batteriespeicher</a:t>
            </a:r>
            <a:r>
              <a:rPr lang="en-US" sz="2200" dirty="0">
                <a:latin typeface="HelveticaNeueLT Std" panose="020B0604020202020204" pitchFamily="34" charset="0"/>
              </a:rPr>
              <a:t> 50 kWh</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Realisierung</a:t>
            </a:r>
            <a:r>
              <a:rPr lang="en-US" sz="2200" dirty="0">
                <a:latin typeface="HelveticaNeueLT Std" panose="020B0604020202020204" pitchFamily="34" charset="0"/>
              </a:rPr>
              <a:t> Herbst 2025</a:t>
            </a: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Projekt in </a:t>
            </a:r>
            <a:r>
              <a:rPr lang="en-US" sz="2200" dirty="0" err="1">
                <a:latin typeface="HelveticaNeueLT Std" panose="020B0604020202020204" pitchFamily="34" charset="0"/>
              </a:rPr>
              <a:t>Kürze</a:t>
            </a:r>
            <a:r>
              <a:rPr lang="en-US" sz="2200" dirty="0">
                <a:latin typeface="HelveticaNeueLT Std" panose="020B0604020202020204" pitchFamily="34" charset="0"/>
              </a:rPr>
              <a:t> </a:t>
            </a:r>
            <a:r>
              <a:rPr lang="en-US" sz="2200" dirty="0" err="1">
                <a:latin typeface="HelveticaNeueLT Std" panose="020B0604020202020204" pitchFamily="34" charset="0"/>
              </a:rPr>
              <a:t>vergabebereit</a:t>
            </a:r>
            <a:endParaRPr lang="en-US" sz="2200" dirty="0">
              <a:latin typeface="HelveticaNeueLT Std" panose="020B0604020202020204" pitchFamily="34" charset="0"/>
            </a:endParaRPr>
          </a:p>
        </p:txBody>
      </p:sp>
      <p:pic>
        <p:nvPicPr>
          <p:cNvPr id="3" name="Grafik 2" descr="Ein Bild, das Screenshot, Karte, PC-Spiel, Spielesoftware enthält.&#10;&#10;KI-generierte Inhalte können fehlerhaft sein.">
            <a:extLst>
              <a:ext uri="{FF2B5EF4-FFF2-40B4-BE49-F238E27FC236}">
                <a16:creationId xmlns:a16="http://schemas.microsoft.com/office/drawing/2014/main" id="{67FBC29A-C9EA-8C05-AF67-DEC4F75CBCBD}"/>
              </a:ext>
            </a:extLst>
          </p:cNvPr>
          <p:cNvPicPr>
            <a:picLocks noChangeAspect="1"/>
          </p:cNvPicPr>
          <p:nvPr/>
        </p:nvPicPr>
        <p:blipFill>
          <a:blip r:embed="rId2"/>
          <a:srcRect l="25156" r="7259"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984477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E41CCA-829B-6324-B10B-63D94DC6EDF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246AD9-A69F-802F-B53D-A6742402061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latin typeface="HelveticaNeueLT Std" panose="020B0604020202020204" pitchFamily="34" charset="0"/>
              </a:rPr>
              <a:t>Projekt: Rathaus Nürtingen</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FE472932-47BA-154C-87AC-8EE0E99BDE94}"/>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Pacht und </a:t>
            </a:r>
            <a:r>
              <a:rPr lang="en-US" sz="2200" dirty="0" err="1">
                <a:latin typeface="HelveticaNeueLT Std" panose="020B0604020202020204" pitchFamily="34" charset="0"/>
              </a:rPr>
              <a:t>Nutzungsvertrag</a:t>
            </a:r>
            <a:r>
              <a:rPr lang="en-US" sz="2200" dirty="0">
                <a:latin typeface="HelveticaNeueLT Std" panose="020B0604020202020204" pitchFamily="34" charset="0"/>
              </a:rPr>
              <a:t> </a:t>
            </a:r>
            <a:r>
              <a:rPr lang="en-US" sz="2200" dirty="0" err="1">
                <a:latin typeface="HelveticaNeueLT Std" panose="020B0604020202020204" pitchFamily="34" charset="0"/>
              </a:rPr>
              <a:t>mit</a:t>
            </a:r>
            <a:r>
              <a:rPr lang="en-US" sz="2200" dirty="0">
                <a:latin typeface="HelveticaNeueLT Std" panose="020B0604020202020204" pitchFamily="34" charset="0"/>
              </a:rPr>
              <a:t> der Stadt Nürtingen</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Projektierte</a:t>
            </a:r>
            <a:r>
              <a:rPr lang="en-US" sz="2200" dirty="0">
                <a:latin typeface="HelveticaNeueLT Std" panose="020B0604020202020204" pitchFamily="34" charset="0"/>
              </a:rPr>
              <a:t> </a:t>
            </a:r>
            <a:r>
              <a:rPr lang="en-US" sz="2200" dirty="0" err="1">
                <a:latin typeface="HelveticaNeueLT Std" panose="020B0604020202020204" pitchFamily="34" charset="0"/>
              </a:rPr>
              <a:t>Leistung</a:t>
            </a:r>
            <a:r>
              <a:rPr lang="en-US" sz="2200" dirty="0">
                <a:latin typeface="HelveticaNeueLT Std" panose="020B0604020202020204" pitchFamily="34" charset="0"/>
              </a:rPr>
              <a:t> 93,6 </a:t>
            </a:r>
            <a:r>
              <a:rPr lang="en-US" sz="2200" dirty="0" err="1">
                <a:latin typeface="HelveticaNeueLT Std" panose="020B0604020202020204" pitchFamily="34" charset="0"/>
              </a:rPr>
              <a:t>kWp</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Unterkonstruktion</a:t>
            </a:r>
            <a:r>
              <a:rPr lang="en-US" sz="2200" dirty="0">
                <a:latin typeface="HelveticaNeueLT Std" panose="020B0604020202020204" pitchFamily="34" charset="0"/>
              </a:rPr>
              <a:t> für </a:t>
            </a:r>
            <a:r>
              <a:rPr lang="en-US" sz="2200" dirty="0" err="1">
                <a:latin typeface="HelveticaNeueLT Std" panose="020B0604020202020204" pitchFamily="34" charset="0"/>
              </a:rPr>
              <a:t>Schrägdach</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208 Stück 450 Watt Module</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Ausrichtung</a:t>
            </a:r>
            <a:r>
              <a:rPr lang="en-US" sz="2200" dirty="0">
                <a:latin typeface="HelveticaNeueLT Std" panose="020B0604020202020204" pitchFamily="34" charset="0"/>
              </a:rPr>
              <a:t> </a:t>
            </a:r>
            <a:r>
              <a:rPr lang="en-US" sz="2200" dirty="0" err="1">
                <a:latin typeface="HelveticaNeueLT Std" panose="020B0604020202020204" pitchFamily="34" charset="0"/>
              </a:rPr>
              <a:t>Süden</a:t>
            </a:r>
            <a:r>
              <a:rPr lang="en-US" sz="2200" dirty="0">
                <a:latin typeface="HelveticaNeueLT Std" panose="020B0604020202020204" pitchFamily="34" charset="0"/>
              </a:rPr>
              <a:t>, </a:t>
            </a:r>
            <a:r>
              <a:rPr lang="en-US" sz="2200" dirty="0" err="1">
                <a:latin typeface="HelveticaNeueLT Std" panose="020B0604020202020204" pitchFamily="34" charset="0"/>
              </a:rPr>
              <a:t>teilw</a:t>
            </a:r>
            <a:r>
              <a:rPr lang="en-US" sz="2200" dirty="0">
                <a:latin typeface="HelveticaNeueLT Std" panose="020B0604020202020204" pitchFamily="34" charset="0"/>
              </a:rPr>
              <a:t>. Ost/West</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Keine</a:t>
            </a:r>
            <a:r>
              <a:rPr lang="en-US" sz="2200" dirty="0">
                <a:latin typeface="HelveticaNeueLT Std" panose="020B0604020202020204" pitchFamily="34" charset="0"/>
              </a:rPr>
              <a:t> </a:t>
            </a:r>
            <a:r>
              <a:rPr lang="en-US" sz="2200" dirty="0" err="1">
                <a:latin typeface="HelveticaNeueLT Std" panose="020B0604020202020204" pitchFamily="34" charset="0"/>
              </a:rPr>
              <a:t>Überschußeinspeisung</a:t>
            </a:r>
            <a:r>
              <a:rPr lang="en-US" sz="2200" dirty="0">
                <a:latin typeface="HelveticaNeueLT Std" panose="020B0604020202020204" pitchFamily="34" charset="0"/>
              </a:rPr>
              <a:t> </a:t>
            </a:r>
            <a:r>
              <a:rPr lang="en-US" sz="2200" dirty="0" err="1">
                <a:latin typeface="HelveticaNeueLT Std" panose="020B0604020202020204" pitchFamily="34" charset="0"/>
              </a:rPr>
              <a:t>zu</a:t>
            </a:r>
            <a:r>
              <a:rPr lang="en-US" sz="2200" dirty="0">
                <a:latin typeface="HelveticaNeueLT Std" panose="020B0604020202020204" pitchFamily="34" charset="0"/>
              </a:rPr>
              <a:t> </a:t>
            </a:r>
            <a:r>
              <a:rPr lang="en-US" sz="2200" dirty="0" err="1">
                <a:latin typeface="HelveticaNeueLT Std" panose="020B0604020202020204" pitchFamily="34" charset="0"/>
              </a:rPr>
              <a:t>erwarten</a:t>
            </a:r>
            <a:r>
              <a:rPr lang="en-US" sz="2200" dirty="0">
                <a:latin typeface="HelveticaNeueLT Std" panose="020B0604020202020204" pitchFamily="34" charset="0"/>
              </a:rPr>
              <a:t>, da </a:t>
            </a:r>
            <a:r>
              <a:rPr lang="en-US" sz="2200" dirty="0" err="1">
                <a:latin typeface="HelveticaNeueLT Std" panose="020B0604020202020204" pitchFamily="34" charset="0"/>
              </a:rPr>
              <a:t>hoher</a:t>
            </a:r>
            <a:r>
              <a:rPr lang="en-US" sz="2200" dirty="0">
                <a:latin typeface="HelveticaNeueLT Std" panose="020B0604020202020204" pitchFamily="34" charset="0"/>
              </a:rPr>
              <a:t> </a:t>
            </a:r>
            <a:r>
              <a:rPr lang="en-US" sz="2200" dirty="0" err="1">
                <a:latin typeface="HelveticaNeueLT Std" panose="020B0604020202020204" pitchFamily="34" charset="0"/>
              </a:rPr>
              <a:t>Eigenverbrauch</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Realisierung</a:t>
            </a:r>
            <a:r>
              <a:rPr lang="en-US" sz="2200" dirty="0">
                <a:latin typeface="HelveticaNeueLT Std" panose="020B0604020202020204" pitchFamily="34" charset="0"/>
              </a:rPr>
              <a:t> Herbst 2025</a:t>
            </a: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Projekt in </a:t>
            </a:r>
            <a:r>
              <a:rPr lang="en-US" sz="2200" dirty="0" err="1">
                <a:latin typeface="HelveticaNeueLT Std" panose="020B0604020202020204" pitchFamily="34" charset="0"/>
              </a:rPr>
              <a:t>Klärung</a:t>
            </a:r>
            <a:r>
              <a:rPr lang="en-US" sz="2200" dirty="0">
                <a:latin typeface="HelveticaNeueLT Std" panose="020B0604020202020204" pitchFamily="34" charset="0"/>
              </a:rPr>
              <a:t> </a:t>
            </a:r>
            <a:r>
              <a:rPr lang="en-US" sz="2200" dirty="0" err="1">
                <a:latin typeface="HelveticaNeueLT Std" panose="020B0604020202020204" pitchFamily="34" charset="0"/>
              </a:rPr>
              <a:t>wg</a:t>
            </a:r>
            <a:r>
              <a:rPr lang="en-US" sz="2200" dirty="0">
                <a:latin typeface="HelveticaNeueLT Std" panose="020B0604020202020204" pitchFamily="34" charset="0"/>
              </a:rPr>
              <a:t>. </a:t>
            </a:r>
            <a:r>
              <a:rPr lang="en-US" sz="2200" dirty="0" err="1">
                <a:latin typeface="HelveticaNeueLT Std" panose="020B0604020202020204" pitchFamily="34" charset="0"/>
              </a:rPr>
              <a:t>Denkmalschutz</a:t>
            </a:r>
            <a:r>
              <a:rPr lang="en-US" sz="2200" dirty="0">
                <a:latin typeface="HelveticaNeueLT Std" panose="020B0604020202020204" pitchFamily="34" charset="0"/>
              </a:rPr>
              <a:t> und Statik</a:t>
            </a:r>
          </a:p>
        </p:txBody>
      </p:sp>
      <p:pic>
        <p:nvPicPr>
          <p:cNvPr id="4" name="Grafik 3" descr="Ein Bild, das Screenshot, Maßstabsmodell enthält.&#10;&#10;KI-generierte Inhalte können fehlerhaft sein.">
            <a:extLst>
              <a:ext uri="{FF2B5EF4-FFF2-40B4-BE49-F238E27FC236}">
                <a16:creationId xmlns:a16="http://schemas.microsoft.com/office/drawing/2014/main" id="{F841C211-EF00-09F3-D470-CC070B393900}"/>
              </a:ext>
            </a:extLst>
          </p:cNvPr>
          <p:cNvPicPr>
            <a:picLocks noChangeAspect="1"/>
          </p:cNvPicPr>
          <p:nvPr/>
        </p:nvPicPr>
        <p:blipFill>
          <a:blip r:embed="rId2"/>
          <a:srcRect l="12765" r="19890" b="-3"/>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90491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B4BAD66-A3F0-52D2-32E4-8A2C5A09CF94}"/>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dirty="0" err="1">
                <a:latin typeface="HelveticaNeueLT Std" panose="020B0604020202020204" pitchFamily="34" charset="0"/>
              </a:rPr>
              <a:t>Netzdienlicher</a:t>
            </a:r>
            <a:r>
              <a:rPr lang="en-US" sz="5400" dirty="0">
                <a:latin typeface="HelveticaNeueLT Std" panose="020B0604020202020204" pitchFamily="34" charset="0"/>
              </a:rPr>
              <a:t> </a:t>
            </a:r>
            <a:r>
              <a:rPr lang="en-US" sz="5400" dirty="0" err="1">
                <a:latin typeface="HelveticaNeueLT Std" panose="020B0604020202020204" pitchFamily="34" charset="0"/>
              </a:rPr>
              <a:t>Batteriespeicher</a:t>
            </a:r>
            <a:endParaRPr lang="en-US" sz="5400" dirty="0">
              <a:latin typeface="HelveticaNeueLT Std" panose="020B0604020202020204" pitchFamily="34" charset="0"/>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C781B552-7CCA-BF51-4468-9CD72D98C24C}"/>
              </a:ext>
            </a:extLst>
          </p:cNvPr>
          <p:cNvSpPr txBox="1"/>
          <p:nvPr/>
        </p:nvSpPr>
        <p:spPr>
          <a:xfrm>
            <a:off x="640080" y="2706624"/>
            <a:ext cx="6894576" cy="3483864"/>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Batteriespeicher</a:t>
            </a:r>
            <a:r>
              <a:rPr lang="en-US" sz="2200" dirty="0">
                <a:latin typeface="HelveticaNeueLT Std" panose="020B0604020202020204" pitchFamily="34" charset="0"/>
              </a:rPr>
              <a:t> in </a:t>
            </a:r>
            <a:r>
              <a:rPr lang="en-US" sz="2200" dirty="0" err="1">
                <a:latin typeface="HelveticaNeueLT Std" panose="020B0604020202020204" pitchFamily="34" charset="0"/>
              </a:rPr>
              <a:t>Mittelspannungsebene</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Leistung</a:t>
            </a:r>
            <a:r>
              <a:rPr lang="en-US" sz="2200" dirty="0">
                <a:latin typeface="HelveticaNeueLT Std" panose="020B0604020202020204" pitchFamily="34" charset="0"/>
              </a:rPr>
              <a:t> 5 MW, </a:t>
            </a:r>
            <a:r>
              <a:rPr lang="en-US" sz="2200" dirty="0" err="1">
                <a:latin typeface="HelveticaNeueLT Std" panose="020B0604020202020204" pitchFamily="34" charset="0"/>
              </a:rPr>
              <a:t>Kapazität</a:t>
            </a:r>
            <a:r>
              <a:rPr lang="en-US" sz="2200" dirty="0">
                <a:latin typeface="HelveticaNeueLT Std" panose="020B0604020202020204" pitchFamily="34" charset="0"/>
              </a:rPr>
              <a:t> 10 MWh</a:t>
            </a:r>
          </a:p>
          <a:p>
            <a:pPr marL="285750" indent="-228600">
              <a:lnSpc>
                <a:spcPct val="90000"/>
              </a:lnSpc>
              <a:spcAft>
                <a:spcPts val="600"/>
              </a:spcAft>
              <a:buFont typeface="Arial" panose="020B0604020202020204" pitchFamily="34" charset="0"/>
              <a:buChar char="•"/>
            </a:pPr>
            <a:r>
              <a:rPr lang="en-US" sz="2200" dirty="0">
                <a:latin typeface="HelveticaNeueLT Std" panose="020B0604020202020204" pitchFamily="34" charset="0"/>
              </a:rPr>
              <a:t>Separate </a:t>
            </a:r>
            <a:r>
              <a:rPr lang="en-US" sz="2200" dirty="0" err="1">
                <a:latin typeface="HelveticaNeueLT Std" panose="020B0604020202020204" pitchFamily="34" charset="0"/>
              </a:rPr>
              <a:t>Betreibergesellschaft</a:t>
            </a:r>
            <a:r>
              <a:rPr lang="en-US" sz="2200" dirty="0">
                <a:latin typeface="HelveticaNeueLT Std" panose="020B0604020202020204" pitchFamily="34" charset="0"/>
              </a:rPr>
              <a:t> von </a:t>
            </a:r>
            <a:r>
              <a:rPr lang="en-US" sz="2200" dirty="0" err="1">
                <a:latin typeface="HelveticaNeueLT Std" panose="020B0604020202020204" pitchFamily="34" charset="0"/>
              </a:rPr>
              <a:t>BEGiNT</a:t>
            </a:r>
            <a:r>
              <a:rPr lang="en-US" sz="2200" dirty="0">
                <a:latin typeface="HelveticaNeueLT Std" panose="020B0604020202020204" pitchFamily="34" charset="0"/>
              </a:rPr>
              <a:t>, SWN u. A.</a:t>
            </a: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Betrieb</a:t>
            </a:r>
            <a:r>
              <a:rPr lang="en-US" sz="2200" dirty="0">
                <a:latin typeface="HelveticaNeueLT Std" panose="020B0604020202020204" pitchFamily="34" charset="0"/>
              </a:rPr>
              <a:t> und </a:t>
            </a:r>
            <a:r>
              <a:rPr lang="en-US" sz="2200" dirty="0" err="1">
                <a:latin typeface="HelveticaNeueLT Std" panose="020B0604020202020204" pitchFamily="34" charset="0"/>
              </a:rPr>
              <a:t>Vermarktung</a:t>
            </a:r>
            <a:r>
              <a:rPr lang="en-US" sz="2200" dirty="0">
                <a:latin typeface="HelveticaNeueLT Std" panose="020B0604020202020204" pitchFamily="34" charset="0"/>
              </a:rPr>
              <a:t> </a:t>
            </a:r>
            <a:r>
              <a:rPr lang="en-US" sz="2200" dirty="0" err="1">
                <a:latin typeface="HelveticaNeueLT Std" panose="020B0604020202020204" pitchFamily="34" charset="0"/>
              </a:rPr>
              <a:t>durch</a:t>
            </a:r>
            <a:r>
              <a:rPr lang="en-US" sz="2200" dirty="0">
                <a:latin typeface="HelveticaNeueLT Std" panose="020B0604020202020204" pitchFamily="34" charset="0"/>
              </a:rPr>
              <a:t> </a:t>
            </a:r>
            <a:r>
              <a:rPr lang="en-US" sz="2200" dirty="0" err="1">
                <a:latin typeface="HelveticaNeueLT Std" panose="020B0604020202020204" pitchFamily="34" charset="0"/>
              </a:rPr>
              <a:t>Dienstleister</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Sommerlicher</a:t>
            </a:r>
            <a:r>
              <a:rPr lang="en-US" sz="2200" dirty="0">
                <a:latin typeface="HelveticaNeueLT Std" panose="020B0604020202020204" pitchFamily="34" charset="0"/>
              </a:rPr>
              <a:t> PV Strom </a:t>
            </a:r>
            <a:r>
              <a:rPr lang="en-US" sz="2200" dirty="0" err="1">
                <a:latin typeface="HelveticaNeueLT Std" panose="020B0604020202020204" pitchFamily="34" charset="0"/>
              </a:rPr>
              <a:t>Überschuß</a:t>
            </a:r>
            <a:r>
              <a:rPr lang="en-US" sz="2200" dirty="0">
                <a:latin typeface="HelveticaNeueLT Std" panose="020B0604020202020204" pitchFamily="34" charset="0"/>
              </a:rPr>
              <a:t> </a:t>
            </a:r>
            <a:r>
              <a:rPr lang="en-US" sz="2200" dirty="0" err="1">
                <a:latin typeface="HelveticaNeueLT Std" panose="020B0604020202020204" pitchFamily="34" charset="0"/>
              </a:rPr>
              <a:t>wird</a:t>
            </a:r>
            <a:r>
              <a:rPr lang="en-US" sz="2200" dirty="0">
                <a:latin typeface="HelveticaNeueLT Std" panose="020B0604020202020204" pitchFamily="34" charset="0"/>
              </a:rPr>
              <a:t> </a:t>
            </a:r>
            <a:r>
              <a:rPr lang="en-US" sz="2200" dirty="0" err="1">
                <a:latin typeface="HelveticaNeueLT Std" panose="020B0604020202020204" pitchFamily="34" charset="0"/>
              </a:rPr>
              <a:t>zwischengespeichert</a:t>
            </a:r>
            <a:r>
              <a:rPr lang="en-US" sz="2200" dirty="0">
                <a:latin typeface="HelveticaNeueLT Std" panose="020B0604020202020204" pitchFamily="34" charset="0"/>
              </a:rPr>
              <a:t> und </a:t>
            </a:r>
            <a:r>
              <a:rPr lang="en-US" sz="2200" dirty="0" err="1">
                <a:latin typeface="HelveticaNeueLT Std" panose="020B0604020202020204" pitchFamily="34" charset="0"/>
              </a:rPr>
              <a:t>steht</a:t>
            </a:r>
            <a:r>
              <a:rPr lang="en-US" sz="2200" dirty="0">
                <a:latin typeface="HelveticaNeueLT Std" panose="020B0604020202020204" pitchFamily="34" charset="0"/>
              </a:rPr>
              <a:t> </a:t>
            </a:r>
            <a:r>
              <a:rPr lang="en-US" sz="2200" dirty="0" err="1">
                <a:latin typeface="HelveticaNeueLT Std" panose="020B0604020202020204" pitchFamily="34" charset="0"/>
              </a:rPr>
              <a:t>nachts</a:t>
            </a:r>
            <a:r>
              <a:rPr lang="en-US" sz="2200" dirty="0">
                <a:latin typeface="HelveticaNeueLT Std" panose="020B0604020202020204" pitchFamily="34" charset="0"/>
              </a:rPr>
              <a:t> </a:t>
            </a:r>
            <a:r>
              <a:rPr lang="en-US" sz="2200" dirty="0" err="1">
                <a:latin typeface="HelveticaNeueLT Std" panose="020B0604020202020204" pitchFamily="34" charset="0"/>
              </a:rPr>
              <a:t>zur</a:t>
            </a:r>
            <a:r>
              <a:rPr lang="en-US" sz="2200" dirty="0">
                <a:latin typeface="HelveticaNeueLT Std" panose="020B0604020202020204" pitchFamily="34" charset="0"/>
              </a:rPr>
              <a:t> </a:t>
            </a:r>
            <a:r>
              <a:rPr lang="en-US" sz="2200" dirty="0" err="1">
                <a:latin typeface="HelveticaNeueLT Std" panose="020B0604020202020204" pitchFamily="34" charset="0"/>
              </a:rPr>
              <a:t>Verfügung</a:t>
            </a:r>
            <a:endParaRPr lang="en-US" sz="22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200" dirty="0" err="1">
                <a:latin typeface="HelveticaNeueLT Std" panose="020B0604020202020204" pitchFamily="34" charset="0"/>
              </a:rPr>
              <a:t>Entlastung</a:t>
            </a:r>
            <a:r>
              <a:rPr lang="en-US" sz="2200" dirty="0">
                <a:latin typeface="HelveticaNeueLT Std" panose="020B0604020202020204" pitchFamily="34" charset="0"/>
              </a:rPr>
              <a:t> des </a:t>
            </a:r>
            <a:r>
              <a:rPr lang="en-US" sz="2200" dirty="0" err="1">
                <a:latin typeface="HelveticaNeueLT Std" panose="020B0604020202020204" pitchFamily="34" charset="0"/>
              </a:rPr>
              <a:t>Verteilnetzes</a:t>
            </a:r>
            <a:r>
              <a:rPr lang="en-US" sz="2200" dirty="0">
                <a:latin typeface="HelveticaNeueLT Std" panose="020B0604020202020204" pitchFamily="34" charset="0"/>
              </a:rPr>
              <a:t> und </a:t>
            </a:r>
            <a:r>
              <a:rPr lang="en-US" sz="2200" dirty="0" err="1">
                <a:latin typeface="HelveticaNeueLT Std" panose="020B0604020202020204" pitchFamily="34" charset="0"/>
              </a:rPr>
              <a:t>Verringerung</a:t>
            </a:r>
            <a:r>
              <a:rPr lang="en-US" sz="2200" dirty="0">
                <a:latin typeface="HelveticaNeueLT Std" panose="020B0604020202020204" pitchFamily="34" charset="0"/>
              </a:rPr>
              <a:t> der </a:t>
            </a:r>
            <a:r>
              <a:rPr lang="en-US" sz="2200" dirty="0" err="1">
                <a:latin typeface="HelveticaNeueLT Std" panose="020B0604020202020204" pitchFamily="34" charset="0"/>
              </a:rPr>
              <a:t>Rückspeisung</a:t>
            </a:r>
            <a:r>
              <a:rPr lang="en-US" sz="2200" dirty="0">
                <a:latin typeface="HelveticaNeueLT Std" panose="020B0604020202020204" pitchFamily="34" charset="0"/>
              </a:rPr>
              <a:t> in </a:t>
            </a:r>
            <a:r>
              <a:rPr lang="en-US" sz="2200" dirty="0" err="1">
                <a:latin typeface="HelveticaNeueLT Std" panose="020B0604020202020204" pitchFamily="34" charset="0"/>
              </a:rPr>
              <a:t>Übertragungsnetz</a:t>
            </a:r>
            <a:endParaRPr lang="en-US" sz="2200" dirty="0">
              <a:latin typeface="HelveticaNeueLT Std" panose="020B0604020202020204" pitchFamily="34" charset="0"/>
            </a:endParaRPr>
          </a:p>
        </p:txBody>
      </p:sp>
      <p:pic>
        <p:nvPicPr>
          <p:cNvPr id="6" name="Grafik 5">
            <a:extLst>
              <a:ext uri="{FF2B5EF4-FFF2-40B4-BE49-F238E27FC236}">
                <a16:creationId xmlns:a16="http://schemas.microsoft.com/office/drawing/2014/main" id="{6206D642-FEF0-BB61-9EE6-1565A9BC5248}"/>
              </a:ext>
            </a:extLst>
          </p:cNvPr>
          <p:cNvPicPr>
            <a:picLocks noChangeAspect="1"/>
          </p:cNvPicPr>
          <p:nvPr/>
        </p:nvPicPr>
        <p:blipFill>
          <a:blip r:embed="rId2"/>
          <a:stretch>
            <a:fillRect/>
          </a:stretch>
        </p:blipFill>
        <p:spPr>
          <a:xfrm>
            <a:off x="7946354" y="329183"/>
            <a:ext cx="3849187" cy="3429969"/>
          </a:xfrm>
          <a:prstGeom prst="rect">
            <a:avLst/>
          </a:prstGeom>
        </p:spPr>
      </p:pic>
      <p:pic>
        <p:nvPicPr>
          <p:cNvPr id="4" name="Grafik 3">
            <a:extLst>
              <a:ext uri="{FF2B5EF4-FFF2-40B4-BE49-F238E27FC236}">
                <a16:creationId xmlns:a16="http://schemas.microsoft.com/office/drawing/2014/main" id="{BECDB712-B914-E215-EB14-868407FD6372}"/>
              </a:ext>
            </a:extLst>
          </p:cNvPr>
          <p:cNvPicPr>
            <a:picLocks noChangeAspect="1"/>
          </p:cNvPicPr>
          <p:nvPr/>
        </p:nvPicPr>
        <p:blipFill>
          <a:blip r:embed="rId3"/>
          <a:stretch>
            <a:fillRect/>
          </a:stretch>
        </p:blipFill>
        <p:spPr>
          <a:xfrm>
            <a:off x="8225509" y="4079193"/>
            <a:ext cx="3272589" cy="2176272"/>
          </a:xfrm>
          <a:prstGeom prst="rect">
            <a:avLst/>
          </a:prstGeom>
        </p:spPr>
      </p:pic>
    </p:spTree>
    <p:extLst>
      <p:ext uri="{BB962C8B-B14F-4D97-AF65-F5344CB8AC3E}">
        <p14:creationId xmlns:p14="http://schemas.microsoft.com/office/powerpoint/2010/main" val="371321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97AB9D-EB40-9FE1-8606-3B6FBF4D89C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1C93BFD-DAAA-AD50-39F7-9D3B3163E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6482A88-3DB0-8816-A05F-C8D12C5FAF28}"/>
              </a:ext>
            </a:extLst>
          </p:cNvPr>
          <p:cNvSpPr>
            <a:spLocks noGrp="1"/>
          </p:cNvSpPr>
          <p:nvPr>
            <p:ph type="title"/>
          </p:nvPr>
        </p:nvSpPr>
        <p:spPr>
          <a:xfrm>
            <a:off x="640080" y="329184"/>
            <a:ext cx="6894576" cy="1783080"/>
          </a:xfrm>
        </p:spPr>
        <p:txBody>
          <a:bodyPr vert="horz" lIns="91440" tIns="45720" rIns="91440" bIns="45720" rtlCol="0" anchor="b">
            <a:normAutofit fontScale="90000"/>
          </a:bodyPr>
          <a:lstStyle/>
          <a:p>
            <a:r>
              <a:rPr lang="en-US" sz="5400" dirty="0" err="1">
                <a:latin typeface="HelveticaNeueLT Std" panose="020B0604020202020204" pitchFamily="34" charset="0"/>
              </a:rPr>
              <a:t>Wärmeerzeugung</a:t>
            </a:r>
            <a:r>
              <a:rPr lang="en-US" sz="5400" dirty="0">
                <a:latin typeface="HelveticaNeueLT Std" panose="020B0604020202020204" pitchFamily="34" charset="0"/>
              </a:rPr>
              <a:t> für </a:t>
            </a:r>
            <a:r>
              <a:rPr lang="en-US" sz="5400" dirty="0" err="1">
                <a:latin typeface="HelveticaNeueLT Std" panose="020B0604020202020204" pitchFamily="34" charset="0"/>
              </a:rPr>
              <a:t>Wärmenetze</a:t>
            </a:r>
            <a:r>
              <a:rPr lang="en-US" sz="5400" dirty="0">
                <a:latin typeface="HelveticaNeueLT Std" panose="020B0604020202020204" pitchFamily="34" charset="0"/>
              </a:rPr>
              <a:t> der SWN</a:t>
            </a:r>
          </a:p>
        </p:txBody>
      </p:sp>
      <p:sp>
        <p:nvSpPr>
          <p:cNvPr id="13" name="sketch line">
            <a:extLst>
              <a:ext uri="{FF2B5EF4-FFF2-40B4-BE49-F238E27FC236}">
                <a16:creationId xmlns:a16="http://schemas.microsoft.com/office/drawing/2014/main" id="{AB6B5B7B-2F1C-2193-5CC7-800042146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16F22589-BA14-31EB-848C-53C3561457FF}"/>
              </a:ext>
            </a:extLst>
          </p:cNvPr>
          <p:cNvSpPr txBox="1"/>
          <p:nvPr/>
        </p:nvSpPr>
        <p:spPr>
          <a:xfrm>
            <a:off x="640080" y="2706624"/>
            <a:ext cx="6730532"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err="1">
                <a:latin typeface="HelveticaNeueLT Std" panose="020B0604020202020204" pitchFamily="34" charset="0"/>
              </a:rPr>
              <a:t>Flusswasserwärmepumpe</a:t>
            </a:r>
            <a:r>
              <a:rPr lang="en-US" sz="2000" dirty="0">
                <a:latin typeface="HelveticaNeueLT Std" panose="020B0604020202020204" pitchFamily="34" charset="0"/>
              </a:rPr>
              <a:t> </a:t>
            </a:r>
            <a:r>
              <a:rPr lang="en-US" sz="2000" dirty="0" err="1">
                <a:latin typeface="HelveticaNeueLT Std" panose="020B0604020202020204" pitchFamily="34" charset="0"/>
              </a:rPr>
              <a:t>mit</a:t>
            </a:r>
            <a:r>
              <a:rPr lang="en-US" sz="2000" dirty="0">
                <a:latin typeface="HelveticaNeueLT Std" panose="020B0604020202020204" pitchFamily="34" charset="0"/>
              </a:rPr>
              <a:t> Speicher und E - Kessel</a:t>
            </a:r>
          </a:p>
          <a:p>
            <a:pPr marL="285750" indent="-228600">
              <a:lnSpc>
                <a:spcPct val="90000"/>
              </a:lnSpc>
              <a:spcAft>
                <a:spcPts val="600"/>
              </a:spcAft>
              <a:buFont typeface="Arial" panose="020B0604020202020204" pitchFamily="34" charset="0"/>
              <a:buChar char="•"/>
            </a:pPr>
            <a:r>
              <a:rPr lang="en-US" sz="2000" dirty="0" err="1">
                <a:latin typeface="HelveticaNeueLT Std" panose="020B0604020202020204" pitchFamily="34" charset="0"/>
              </a:rPr>
              <a:t>Leistung</a:t>
            </a:r>
            <a:r>
              <a:rPr lang="en-US" sz="2000" dirty="0">
                <a:latin typeface="HelveticaNeueLT Std" panose="020B0604020202020204" pitchFamily="34" charset="0"/>
              </a:rPr>
              <a:t> 1,5 MW, E- Kessel 2 MW</a:t>
            </a:r>
          </a:p>
          <a:p>
            <a:pPr marL="285750" indent="-228600">
              <a:lnSpc>
                <a:spcPct val="90000"/>
              </a:lnSpc>
              <a:spcAft>
                <a:spcPts val="600"/>
              </a:spcAft>
              <a:buFont typeface="Arial" panose="020B0604020202020204" pitchFamily="34" charset="0"/>
              <a:buChar char="•"/>
            </a:pPr>
            <a:r>
              <a:rPr lang="en-US" sz="2000" dirty="0">
                <a:latin typeface="HelveticaNeueLT Std" panose="020B0604020202020204" pitchFamily="34" charset="0"/>
              </a:rPr>
              <a:t>Separate </a:t>
            </a:r>
            <a:r>
              <a:rPr lang="en-US" sz="2000" dirty="0" err="1">
                <a:latin typeface="HelveticaNeueLT Std" panose="020B0604020202020204" pitchFamily="34" charset="0"/>
              </a:rPr>
              <a:t>Betreibergesellschaft</a:t>
            </a:r>
            <a:r>
              <a:rPr lang="en-US" sz="2000" dirty="0">
                <a:latin typeface="HelveticaNeueLT Std" panose="020B0604020202020204" pitchFamily="34" charset="0"/>
              </a:rPr>
              <a:t> von </a:t>
            </a:r>
            <a:r>
              <a:rPr lang="en-US" sz="2000" dirty="0" err="1">
                <a:latin typeface="HelveticaNeueLT Std" panose="020B0604020202020204" pitchFamily="34" charset="0"/>
              </a:rPr>
              <a:t>BEGiNT</a:t>
            </a:r>
            <a:r>
              <a:rPr lang="en-US" sz="2000" dirty="0">
                <a:latin typeface="HelveticaNeueLT Std" panose="020B0604020202020204" pitchFamily="34" charset="0"/>
              </a:rPr>
              <a:t> und SWN </a:t>
            </a:r>
          </a:p>
          <a:p>
            <a:pPr marL="285750" indent="-228600">
              <a:lnSpc>
                <a:spcPct val="90000"/>
              </a:lnSpc>
              <a:spcAft>
                <a:spcPts val="600"/>
              </a:spcAft>
              <a:buFont typeface="Arial" panose="020B0604020202020204" pitchFamily="34" charset="0"/>
              <a:buChar char="•"/>
            </a:pPr>
            <a:r>
              <a:rPr lang="en-US" sz="2000" dirty="0" err="1">
                <a:latin typeface="HelveticaNeueLT Std" panose="020B0604020202020204" pitchFamily="34" charset="0"/>
              </a:rPr>
              <a:t>Wärmebereitstellung</a:t>
            </a:r>
            <a:r>
              <a:rPr lang="en-US" sz="2000" dirty="0">
                <a:latin typeface="HelveticaNeueLT Std" panose="020B0604020202020204" pitchFamily="34" charset="0"/>
              </a:rPr>
              <a:t> an </a:t>
            </a:r>
            <a:r>
              <a:rPr lang="en-US" sz="2000" dirty="0" err="1">
                <a:latin typeface="HelveticaNeueLT Std" panose="020B0604020202020204" pitchFamily="34" charset="0"/>
              </a:rPr>
              <a:t>Wärmenetz</a:t>
            </a:r>
            <a:r>
              <a:rPr lang="en-US" sz="2000" dirty="0">
                <a:latin typeface="HelveticaNeueLT Std" panose="020B0604020202020204" pitchFamily="34" charset="0"/>
              </a:rPr>
              <a:t> der SWN</a:t>
            </a:r>
          </a:p>
          <a:p>
            <a:pPr marL="285750" indent="-228600">
              <a:lnSpc>
                <a:spcPct val="90000"/>
              </a:lnSpc>
              <a:spcAft>
                <a:spcPts val="600"/>
              </a:spcAft>
              <a:buFont typeface="Arial" panose="020B0604020202020204" pitchFamily="34" charset="0"/>
              <a:buChar char="•"/>
            </a:pPr>
            <a:r>
              <a:rPr lang="en-US" sz="2000" dirty="0" err="1">
                <a:latin typeface="HelveticaNeueLT Std" panose="020B0604020202020204" pitchFamily="34" charset="0"/>
              </a:rPr>
              <a:t>Sommerlicher</a:t>
            </a:r>
            <a:r>
              <a:rPr lang="en-US" sz="2000" dirty="0">
                <a:latin typeface="HelveticaNeueLT Std" panose="020B0604020202020204" pitchFamily="34" charset="0"/>
              </a:rPr>
              <a:t> PV Strom </a:t>
            </a:r>
            <a:r>
              <a:rPr lang="en-US" sz="2000" dirty="0" err="1">
                <a:latin typeface="HelveticaNeueLT Std" panose="020B0604020202020204" pitchFamily="34" charset="0"/>
              </a:rPr>
              <a:t>Überschuss</a:t>
            </a:r>
            <a:r>
              <a:rPr lang="en-US" sz="2000" dirty="0">
                <a:latin typeface="HelveticaNeueLT Std" panose="020B0604020202020204" pitchFamily="34" charset="0"/>
              </a:rPr>
              <a:t> </a:t>
            </a:r>
            <a:r>
              <a:rPr lang="en-US" sz="2000" dirty="0" err="1">
                <a:latin typeface="HelveticaNeueLT Std" panose="020B0604020202020204" pitchFamily="34" charset="0"/>
              </a:rPr>
              <a:t>kann</a:t>
            </a:r>
            <a:r>
              <a:rPr lang="en-US" sz="2000" dirty="0">
                <a:latin typeface="HelveticaNeueLT Std" panose="020B0604020202020204" pitchFamily="34" charset="0"/>
              </a:rPr>
              <a:t> in </a:t>
            </a:r>
            <a:r>
              <a:rPr lang="en-US" sz="2000" dirty="0" err="1">
                <a:latin typeface="HelveticaNeueLT Std" panose="020B0604020202020204" pitchFamily="34" charset="0"/>
              </a:rPr>
              <a:t>Elektrokessel</a:t>
            </a:r>
            <a:r>
              <a:rPr lang="en-US" sz="2000" dirty="0">
                <a:latin typeface="HelveticaNeueLT Std" panose="020B0604020202020204" pitchFamily="34" charset="0"/>
              </a:rPr>
              <a:t> in </a:t>
            </a:r>
            <a:r>
              <a:rPr lang="en-US" sz="2000" dirty="0" err="1">
                <a:latin typeface="HelveticaNeueLT Std" panose="020B0604020202020204" pitchFamily="34" charset="0"/>
              </a:rPr>
              <a:t>Wärme</a:t>
            </a:r>
            <a:r>
              <a:rPr lang="en-US" sz="2000" dirty="0">
                <a:latin typeface="HelveticaNeueLT Std" panose="020B0604020202020204" pitchFamily="34" charset="0"/>
              </a:rPr>
              <a:t> </a:t>
            </a:r>
            <a:r>
              <a:rPr lang="en-US" sz="2000" dirty="0" err="1">
                <a:latin typeface="HelveticaNeueLT Std" panose="020B0604020202020204" pitchFamily="34" charset="0"/>
              </a:rPr>
              <a:t>umgewandelt</a:t>
            </a:r>
            <a:r>
              <a:rPr lang="en-US" sz="2000" dirty="0">
                <a:latin typeface="HelveticaNeueLT Std" panose="020B0604020202020204" pitchFamily="34" charset="0"/>
              </a:rPr>
              <a:t> und </a:t>
            </a:r>
            <a:r>
              <a:rPr lang="en-US" sz="2000" dirty="0" err="1">
                <a:latin typeface="HelveticaNeueLT Std" panose="020B0604020202020204" pitchFamily="34" charset="0"/>
              </a:rPr>
              <a:t>gespeichert</a:t>
            </a:r>
            <a:r>
              <a:rPr lang="en-US" sz="2000" dirty="0">
                <a:latin typeface="HelveticaNeueLT Std" panose="020B0604020202020204" pitchFamily="34" charset="0"/>
              </a:rPr>
              <a:t> </a:t>
            </a:r>
            <a:r>
              <a:rPr lang="en-US" sz="2000" dirty="0" err="1">
                <a:latin typeface="HelveticaNeueLT Std" panose="020B0604020202020204" pitchFamily="34" charset="0"/>
              </a:rPr>
              <a:t>werden</a:t>
            </a:r>
            <a:endParaRPr lang="en-US" sz="2000" dirty="0">
              <a:latin typeface="HelveticaNeueLT Std" panose="020B0604020202020204" pitchFamily="34" charset="0"/>
            </a:endParaRPr>
          </a:p>
          <a:p>
            <a:pPr marL="285750" indent="-228600">
              <a:lnSpc>
                <a:spcPct val="90000"/>
              </a:lnSpc>
              <a:spcAft>
                <a:spcPts val="600"/>
              </a:spcAft>
              <a:buFont typeface="Arial" panose="020B0604020202020204" pitchFamily="34" charset="0"/>
              <a:buChar char="•"/>
            </a:pPr>
            <a:r>
              <a:rPr lang="en-US" sz="2000" dirty="0" err="1">
                <a:latin typeface="HelveticaNeueLT Std" panose="020B0604020202020204" pitchFamily="34" charset="0"/>
              </a:rPr>
              <a:t>Entlastung</a:t>
            </a:r>
            <a:r>
              <a:rPr lang="en-US" sz="2000" dirty="0">
                <a:latin typeface="HelveticaNeueLT Std" panose="020B0604020202020204" pitchFamily="34" charset="0"/>
              </a:rPr>
              <a:t> des </a:t>
            </a:r>
            <a:r>
              <a:rPr lang="en-US" sz="2000" dirty="0" err="1">
                <a:latin typeface="HelveticaNeueLT Std" panose="020B0604020202020204" pitchFamily="34" charset="0"/>
              </a:rPr>
              <a:t>Verteilnetzes</a:t>
            </a:r>
            <a:r>
              <a:rPr lang="en-US" sz="2000" dirty="0">
                <a:latin typeface="HelveticaNeueLT Std" panose="020B0604020202020204" pitchFamily="34" charset="0"/>
              </a:rPr>
              <a:t> und </a:t>
            </a:r>
            <a:r>
              <a:rPr lang="en-US" sz="2000" dirty="0" err="1">
                <a:latin typeface="HelveticaNeueLT Std" panose="020B0604020202020204" pitchFamily="34" charset="0"/>
              </a:rPr>
              <a:t>Verringerung</a:t>
            </a:r>
            <a:r>
              <a:rPr lang="en-US" sz="2000" dirty="0">
                <a:latin typeface="HelveticaNeueLT Std" panose="020B0604020202020204" pitchFamily="34" charset="0"/>
              </a:rPr>
              <a:t> der </a:t>
            </a:r>
            <a:r>
              <a:rPr lang="en-US" sz="2000" dirty="0" err="1">
                <a:latin typeface="HelveticaNeueLT Std" panose="020B0604020202020204" pitchFamily="34" charset="0"/>
              </a:rPr>
              <a:t>Rückspeisung</a:t>
            </a:r>
            <a:r>
              <a:rPr lang="en-US" sz="2000" dirty="0">
                <a:latin typeface="HelveticaNeueLT Std" panose="020B0604020202020204" pitchFamily="34" charset="0"/>
              </a:rPr>
              <a:t> in </a:t>
            </a:r>
            <a:r>
              <a:rPr lang="en-US" sz="2000" dirty="0" err="1">
                <a:latin typeface="HelveticaNeueLT Std" panose="020B0604020202020204" pitchFamily="34" charset="0"/>
              </a:rPr>
              <a:t>Übertragungsnetz</a:t>
            </a:r>
            <a:endParaRPr lang="en-US" sz="2000" dirty="0">
              <a:latin typeface="HelveticaNeueLT Std" panose="020B0604020202020204" pitchFamily="34" charset="0"/>
            </a:endParaRPr>
          </a:p>
        </p:txBody>
      </p:sp>
      <p:pic>
        <p:nvPicPr>
          <p:cNvPr id="7" name="Grafik 6" descr="Ein Bild, das Text, Diagramm, Screenshot, Plan enthält.&#10;&#10;KI-generierte Inhalte können fehlerhaft sein.">
            <a:extLst>
              <a:ext uri="{FF2B5EF4-FFF2-40B4-BE49-F238E27FC236}">
                <a16:creationId xmlns:a16="http://schemas.microsoft.com/office/drawing/2014/main" id="{EF748204-B3AC-5DE9-A3E9-CAF1D57EF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612" y="3357882"/>
            <a:ext cx="4572317" cy="2832606"/>
          </a:xfrm>
          <a:prstGeom prst="rect">
            <a:avLst/>
          </a:prstGeom>
        </p:spPr>
      </p:pic>
      <p:pic>
        <p:nvPicPr>
          <p:cNvPr id="9" name="Grafik 8" descr="Ein Bild, das Text, Karte, Luftfotografie enthält.&#10;&#10;KI-generierte Inhalte können fehlerhaft sein.">
            <a:extLst>
              <a:ext uri="{FF2B5EF4-FFF2-40B4-BE49-F238E27FC236}">
                <a16:creationId xmlns:a16="http://schemas.microsoft.com/office/drawing/2014/main" id="{BEDE994C-A874-3EAD-CEED-87252904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480" y="801193"/>
            <a:ext cx="4255654" cy="2172521"/>
          </a:xfrm>
          <a:prstGeom prst="rect">
            <a:avLst/>
          </a:prstGeom>
        </p:spPr>
      </p:pic>
    </p:spTree>
    <p:extLst>
      <p:ext uri="{BB962C8B-B14F-4D97-AF65-F5344CB8AC3E}">
        <p14:creationId xmlns:p14="http://schemas.microsoft.com/office/powerpoint/2010/main" val="177749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F75C-7AE2-2880-374E-D35787EDB404}"/>
            </a:ext>
          </a:extLst>
        </p:cNvPr>
        <p:cNvGrpSpPr/>
        <p:nvPr/>
      </p:nvGrpSpPr>
      <p:grpSpPr>
        <a:xfrm>
          <a:off x="0" y="0"/>
          <a:ext cx="0" cy="0"/>
          <a:chOff x="0" y="0"/>
          <a:chExt cx="0" cy="0"/>
        </a:xfrm>
      </p:grpSpPr>
      <p:pic>
        <p:nvPicPr>
          <p:cNvPr id="3" name="Grafik 2" descr="Ein Bild, das Text, Karte, Luftfotografie enthält.&#10;&#10;KI-generierte Inhalte können fehlerhaft sein.">
            <a:extLst>
              <a:ext uri="{FF2B5EF4-FFF2-40B4-BE49-F238E27FC236}">
                <a16:creationId xmlns:a16="http://schemas.microsoft.com/office/drawing/2014/main" id="{C415AF72-63A4-EA24-DB5A-F6B135027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63" y="427155"/>
            <a:ext cx="11347437" cy="5792892"/>
          </a:xfrm>
          <a:prstGeom prst="rect">
            <a:avLst/>
          </a:prstGeom>
        </p:spPr>
      </p:pic>
    </p:spTree>
    <p:extLst>
      <p:ext uri="{BB962C8B-B14F-4D97-AF65-F5344CB8AC3E}">
        <p14:creationId xmlns:p14="http://schemas.microsoft.com/office/powerpoint/2010/main" val="3067791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EF19F-8751-95EC-9F83-09E05B889ADE}"/>
            </a:ext>
          </a:extLst>
        </p:cNvPr>
        <p:cNvGrpSpPr/>
        <p:nvPr/>
      </p:nvGrpSpPr>
      <p:grpSpPr>
        <a:xfrm>
          <a:off x="0" y="0"/>
          <a:ext cx="0" cy="0"/>
          <a:chOff x="0" y="0"/>
          <a:chExt cx="0" cy="0"/>
        </a:xfrm>
      </p:grpSpPr>
      <p:pic>
        <p:nvPicPr>
          <p:cNvPr id="7" name="Grafik 6" descr="Ein Bild, das Text, Diagramm, Screenshot, Plan enthält.&#10;&#10;KI-generierte Inhalte können fehlerhaft sein.">
            <a:extLst>
              <a:ext uri="{FF2B5EF4-FFF2-40B4-BE49-F238E27FC236}">
                <a16:creationId xmlns:a16="http://schemas.microsoft.com/office/drawing/2014/main" id="{9D289BC3-79B2-E0F0-C99B-09E885889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294" y="376672"/>
            <a:ext cx="9373412" cy="5806943"/>
          </a:xfrm>
          <a:prstGeom prst="rect">
            <a:avLst/>
          </a:prstGeom>
        </p:spPr>
      </p:pic>
    </p:spTree>
    <p:extLst>
      <p:ext uri="{BB962C8B-B14F-4D97-AF65-F5344CB8AC3E}">
        <p14:creationId xmlns:p14="http://schemas.microsoft.com/office/powerpoint/2010/main" val="192923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4F87-9035-1FD3-A592-68459669B9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57C6BB-159B-32C2-FA63-C031FD487324}"/>
              </a:ext>
            </a:extLst>
          </p:cNvPr>
          <p:cNvSpPr>
            <a:spLocks noGrp="1"/>
          </p:cNvSpPr>
          <p:nvPr>
            <p:ph type="title"/>
          </p:nvPr>
        </p:nvSpPr>
        <p:spPr/>
        <p:txBody>
          <a:bodyPr/>
          <a:lstStyle/>
          <a:p>
            <a:r>
              <a:rPr lang="de-DE" dirty="0">
                <a:latin typeface="HelveticaNeueLT Std" panose="020B0604020202020204" pitchFamily="34" charset="0"/>
              </a:rPr>
              <a:t>Ablauf</a:t>
            </a:r>
          </a:p>
        </p:txBody>
      </p:sp>
      <p:sp>
        <p:nvSpPr>
          <p:cNvPr id="3" name="Inhaltsplatzhalter 2">
            <a:extLst>
              <a:ext uri="{FF2B5EF4-FFF2-40B4-BE49-F238E27FC236}">
                <a16:creationId xmlns:a16="http://schemas.microsoft.com/office/drawing/2014/main" id="{4DE9B957-D71D-D3DA-9520-1C675BEFE5DE}"/>
              </a:ext>
            </a:extLst>
          </p:cNvPr>
          <p:cNvSpPr>
            <a:spLocks noGrp="1"/>
          </p:cNvSpPr>
          <p:nvPr>
            <p:ph idx="1"/>
          </p:nvPr>
        </p:nvSpPr>
        <p:spPr/>
        <p:txBody>
          <a:bodyPr/>
          <a:lstStyle/>
          <a:p>
            <a:r>
              <a:rPr lang="de-DE" dirty="0">
                <a:latin typeface="HelveticaNeueLT Std" panose="020B0604020202020204" pitchFamily="34" charset="0"/>
              </a:rPr>
              <a:t>Begrüßung</a:t>
            </a:r>
          </a:p>
          <a:p>
            <a:r>
              <a:rPr lang="de-DE" dirty="0">
                <a:latin typeface="HelveticaNeueLT Std" panose="020B0604020202020204" pitchFamily="34" charset="0"/>
              </a:rPr>
              <a:t>Unser Ziel: Die lokale Energiewende selbst in die Hand nehmen.</a:t>
            </a:r>
          </a:p>
          <a:p>
            <a:r>
              <a:rPr lang="de-DE" dirty="0">
                <a:latin typeface="HelveticaNeueLT Std" panose="020B0604020202020204" pitchFamily="34" charset="0"/>
              </a:rPr>
              <a:t>Unsere drei Partner: Stiftung </a:t>
            </a:r>
            <a:r>
              <a:rPr lang="de-DE" dirty="0" err="1">
                <a:latin typeface="HelveticaNeueLT Std" panose="020B0604020202020204" pitchFamily="34" charset="0"/>
              </a:rPr>
              <a:t>Ökowatt</a:t>
            </a:r>
            <a:r>
              <a:rPr lang="de-DE" dirty="0">
                <a:latin typeface="HelveticaNeueLT Std" panose="020B0604020202020204" pitchFamily="34" charset="0"/>
              </a:rPr>
              <a:t>, Stadt Nürtingen, Stadtwerke Nürtingen GmbH</a:t>
            </a:r>
          </a:p>
          <a:p>
            <a:r>
              <a:rPr lang="de-DE" dirty="0">
                <a:latin typeface="HelveticaNeueLT Std" panose="020B0604020202020204" pitchFamily="34" charset="0"/>
              </a:rPr>
              <a:t>Von der Vision zur Gründung</a:t>
            </a:r>
          </a:p>
          <a:p>
            <a:r>
              <a:rPr lang="de-DE" dirty="0">
                <a:latin typeface="HelveticaNeueLT Std" panose="020B0604020202020204" pitchFamily="34" charset="0"/>
              </a:rPr>
              <a:t>Die Genossenschaft </a:t>
            </a:r>
            <a:r>
              <a:rPr lang="de-DE" dirty="0" err="1">
                <a:latin typeface="HelveticaNeueLT Std" panose="020B0604020202020204" pitchFamily="34" charset="0"/>
              </a:rPr>
              <a:t>BürgerEnergie</a:t>
            </a:r>
            <a:r>
              <a:rPr lang="de-DE" dirty="0">
                <a:latin typeface="HelveticaNeueLT Std" panose="020B0604020202020204" pitchFamily="34" charset="0"/>
              </a:rPr>
              <a:t> in Nürtingen eG </a:t>
            </a:r>
            <a:r>
              <a:rPr lang="de-DE" dirty="0" err="1">
                <a:latin typeface="HelveticaNeueLT Std" panose="020B0604020202020204" pitchFamily="34" charset="0"/>
              </a:rPr>
              <a:t>iG</a:t>
            </a:r>
            <a:endParaRPr lang="de-DE" dirty="0">
              <a:latin typeface="HelveticaNeueLT Std" panose="020B0604020202020204" pitchFamily="34" charset="0"/>
            </a:endParaRPr>
          </a:p>
          <a:p>
            <a:r>
              <a:rPr lang="de-DE" dirty="0">
                <a:latin typeface="HelveticaNeueLT Std" panose="020B0604020202020204" pitchFamily="34" charset="0"/>
              </a:rPr>
              <a:t>Unsere geplanten Projekte</a:t>
            </a:r>
          </a:p>
          <a:p>
            <a:r>
              <a:rPr lang="de-DE" dirty="0">
                <a:latin typeface="HelveticaNeueLT Std" panose="020B0604020202020204" pitchFamily="34" charset="0"/>
              </a:rPr>
              <a:t>Mitgliedschaft</a:t>
            </a:r>
          </a:p>
          <a:p>
            <a:endParaRPr lang="de-DE" dirty="0">
              <a:latin typeface="HelveticaNeueLT Std" panose="020B0604020202020204" pitchFamily="34" charset="0"/>
            </a:endParaRPr>
          </a:p>
        </p:txBody>
      </p:sp>
    </p:spTree>
    <p:extLst>
      <p:ext uri="{BB962C8B-B14F-4D97-AF65-F5344CB8AC3E}">
        <p14:creationId xmlns:p14="http://schemas.microsoft.com/office/powerpoint/2010/main" val="2629988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608C35-7DDB-5816-1A7A-CC63F5A0A89A}"/>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dirty="0" err="1">
                <a:solidFill>
                  <a:schemeClr val="tx1"/>
                </a:solidFill>
                <a:latin typeface="+mj-lt"/>
                <a:ea typeface="+mj-ea"/>
                <a:cs typeface="+mj-cs"/>
              </a:rPr>
              <a:t>Finanzen</a:t>
            </a:r>
            <a:endParaRPr lang="en-US" sz="66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elle 2">
            <a:extLst>
              <a:ext uri="{FF2B5EF4-FFF2-40B4-BE49-F238E27FC236}">
                <a16:creationId xmlns:a16="http://schemas.microsoft.com/office/drawing/2014/main" id="{AB1CEE61-C9C1-FEF0-DC0C-7B98E7482164}"/>
              </a:ext>
            </a:extLst>
          </p:cNvPr>
          <p:cNvGraphicFramePr>
            <a:graphicFrameLocks noGrp="1"/>
          </p:cNvGraphicFramePr>
          <p:nvPr>
            <p:extLst>
              <p:ext uri="{D42A27DB-BD31-4B8C-83A1-F6EECF244321}">
                <p14:modId xmlns:p14="http://schemas.microsoft.com/office/powerpoint/2010/main" val="2279472326"/>
              </p:ext>
            </p:extLst>
          </p:nvPr>
        </p:nvGraphicFramePr>
        <p:xfrm>
          <a:off x="320040" y="2840179"/>
          <a:ext cx="11548874" cy="3172940"/>
        </p:xfrm>
        <a:graphic>
          <a:graphicData uri="http://schemas.openxmlformats.org/drawingml/2006/table">
            <a:tbl>
              <a:tblPr firstRow="1" bandRow="1">
                <a:tableStyleId>{5C22544A-7EE6-4342-B048-85BDC9FD1C3A}</a:tableStyleId>
              </a:tblPr>
              <a:tblGrid>
                <a:gridCol w="1545459">
                  <a:extLst>
                    <a:ext uri="{9D8B030D-6E8A-4147-A177-3AD203B41FA5}">
                      <a16:colId xmlns:a16="http://schemas.microsoft.com/office/drawing/2014/main" val="3241732121"/>
                    </a:ext>
                  </a:extLst>
                </a:gridCol>
                <a:gridCol w="2154729">
                  <a:extLst>
                    <a:ext uri="{9D8B030D-6E8A-4147-A177-3AD203B41FA5}">
                      <a16:colId xmlns:a16="http://schemas.microsoft.com/office/drawing/2014/main" val="148884886"/>
                    </a:ext>
                  </a:extLst>
                </a:gridCol>
                <a:gridCol w="2939052">
                  <a:extLst>
                    <a:ext uri="{9D8B030D-6E8A-4147-A177-3AD203B41FA5}">
                      <a16:colId xmlns:a16="http://schemas.microsoft.com/office/drawing/2014/main" val="2726406556"/>
                    </a:ext>
                  </a:extLst>
                </a:gridCol>
                <a:gridCol w="2454817">
                  <a:extLst>
                    <a:ext uri="{9D8B030D-6E8A-4147-A177-3AD203B41FA5}">
                      <a16:colId xmlns:a16="http://schemas.microsoft.com/office/drawing/2014/main" val="2510798880"/>
                    </a:ext>
                  </a:extLst>
                </a:gridCol>
                <a:gridCol w="2454817">
                  <a:extLst>
                    <a:ext uri="{9D8B030D-6E8A-4147-A177-3AD203B41FA5}">
                      <a16:colId xmlns:a16="http://schemas.microsoft.com/office/drawing/2014/main" val="882489885"/>
                    </a:ext>
                  </a:extLst>
                </a:gridCol>
              </a:tblGrid>
              <a:tr h="495238">
                <a:tc>
                  <a:txBody>
                    <a:bodyPr/>
                    <a:lstStyle/>
                    <a:p>
                      <a:pPr marL="0" indent="0" algn="l" fontAlgn="b">
                        <a:buFont typeface="Arial" panose="020B0604020202020204" pitchFamily="34" charset="0"/>
                        <a:buNone/>
                      </a:pPr>
                      <a:endParaRPr lang="de-DE" sz="2900" b="0" i="0" u="none" strike="noStrike">
                        <a:solidFill>
                          <a:srgbClr val="000000"/>
                        </a:solidFill>
                        <a:effectLst/>
                        <a:latin typeface="HelveticaNeueLT Std" panose="020B0604020202020204" pitchFamily="34" charset="0"/>
                      </a:endParaRP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b="0" i="0" u="none" strike="noStrike">
                          <a:solidFill>
                            <a:srgbClr val="000000"/>
                          </a:solidFill>
                          <a:effectLst/>
                          <a:latin typeface="HelveticaNeueLT Std" panose="020B0604020202020204" pitchFamily="34" charset="0"/>
                        </a:rPr>
                        <a:t>2025</a:t>
                      </a: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b="0" i="0" u="none" strike="noStrike">
                          <a:solidFill>
                            <a:srgbClr val="000000"/>
                          </a:solidFill>
                          <a:effectLst/>
                          <a:latin typeface="HelveticaNeueLT Std" panose="020B0604020202020204" pitchFamily="34" charset="0"/>
                        </a:rPr>
                        <a:t>2026</a:t>
                      </a: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b="0" i="0" u="none" strike="noStrike">
                          <a:solidFill>
                            <a:srgbClr val="000000"/>
                          </a:solidFill>
                          <a:effectLst/>
                          <a:latin typeface="HelveticaNeueLT Std" panose="020B0604020202020204" pitchFamily="34" charset="0"/>
                        </a:rPr>
                        <a:t>2027</a:t>
                      </a: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b="0" i="0" u="none" strike="noStrike">
                          <a:solidFill>
                            <a:srgbClr val="000000"/>
                          </a:solidFill>
                          <a:effectLst/>
                          <a:latin typeface="HelveticaNeueLT Std" panose="020B0604020202020204" pitchFamily="34" charset="0"/>
                        </a:rPr>
                        <a:t>2028</a:t>
                      </a: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1918755"/>
                  </a:ext>
                </a:extLst>
              </a:tr>
              <a:tr h="2677702">
                <a:tc>
                  <a:txBody>
                    <a:bodyPr/>
                    <a:lstStyle/>
                    <a:p>
                      <a:pPr marL="0" indent="0" algn="ctr" fontAlgn="b">
                        <a:buFont typeface="Arial" panose="020B0604020202020204" pitchFamily="34" charset="0"/>
                        <a:buNone/>
                      </a:pPr>
                      <a:r>
                        <a:rPr lang="de-DE" sz="2900" u="none" strike="noStrike">
                          <a:effectLst/>
                          <a:latin typeface="HelveticaNeueLT Std" panose="020B0604020202020204" pitchFamily="34" charset="0"/>
                        </a:rPr>
                        <a:t>Projekte</a:t>
                      </a:r>
                      <a:endParaRPr lang="de-DE" sz="2900" b="0" i="0" u="none" strike="noStrike">
                        <a:solidFill>
                          <a:srgbClr val="000000"/>
                        </a:solidFill>
                        <a:effectLst/>
                        <a:latin typeface="HelveticaNeueLT Std" panose="020B0604020202020204" pitchFamily="34" charset="0"/>
                      </a:endParaRP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u="none" strike="noStrike">
                          <a:effectLst/>
                          <a:latin typeface="HelveticaNeueLT Std" panose="020B0604020202020204" pitchFamily="34" charset="0"/>
                        </a:rPr>
                        <a:t>Rathaus NT 180.000</a:t>
                      </a:r>
                      <a:br>
                        <a:rPr lang="de-DE" sz="2900" u="none" strike="noStrike">
                          <a:effectLst/>
                          <a:latin typeface="HelveticaNeueLT Std" panose="020B0604020202020204" pitchFamily="34" charset="0"/>
                        </a:rPr>
                      </a:br>
                      <a:r>
                        <a:rPr lang="de-DE" sz="2900" u="none" strike="noStrike">
                          <a:effectLst/>
                          <a:latin typeface="HelveticaNeueLT Std" panose="020B0604020202020204" pitchFamily="34" charset="0"/>
                        </a:rPr>
                        <a:t>Zizishausen 42.000</a:t>
                      </a:r>
                      <a:br>
                        <a:rPr lang="de-DE" sz="2900" u="none" strike="noStrike">
                          <a:effectLst/>
                          <a:latin typeface="HelveticaNeueLT Std" panose="020B0604020202020204" pitchFamily="34" charset="0"/>
                        </a:rPr>
                      </a:br>
                      <a:r>
                        <a:rPr lang="de-DE" sz="2900" u="none" strike="noStrike" err="1">
                          <a:effectLst/>
                          <a:latin typeface="HelveticaNeueLT Std" panose="020B0604020202020204" pitchFamily="34" charset="0"/>
                        </a:rPr>
                        <a:t>Reudern</a:t>
                      </a:r>
                      <a:r>
                        <a:rPr lang="de-DE" sz="2900" u="none" strike="noStrike">
                          <a:effectLst/>
                          <a:latin typeface="HelveticaNeueLT Std" panose="020B0604020202020204" pitchFamily="34" charset="0"/>
                        </a:rPr>
                        <a:t> 108.000</a:t>
                      </a:r>
                      <a:endParaRPr lang="de-DE" sz="2900" b="0" i="0" u="none" strike="noStrike">
                        <a:solidFill>
                          <a:srgbClr val="000000"/>
                        </a:solidFill>
                        <a:effectLst/>
                        <a:latin typeface="HelveticaNeueLT Std" panose="020B0604020202020204" pitchFamily="34" charset="0"/>
                      </a:endParaRP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u="none" strike="noStrike">
                          <a:effectLst/>
                          <a:latin typeface="HelveticaNeueLT Std" panose="020B0604020202020204" pitchFamily="34" charset="0"/>
                        </a:rPr>
                        <a:t>Batteriespeicher </a:t>
                      </a:r>
                      <a:br>
                        <a:rPr lang="de-DE" sz="2900" u="none" strike="noStrike">
                          <a:effectLst/>
                          <a:latin typeface="HelveticaNeueLT Std" panose="020B0604020202020204" pitchFamily="34" charset="0"/>
                        </a:rPr>
                      </a:br>
                      <a:r>
                        <a:rPr lang="de-DE" sz="2900" u="none" strike="noStrike">
                          <a:effectLst/>
                          <a:latin typeface="HelveticaNeueLT Std" panose="020B0604020202020204" pitchFamily="34" charset="0"/>
                        </a:rPr>
                        <a:t>5 MWH</a:t>
                      </a:r>
                      <a:br>
                        <a:rPr lang="de-DE" sz="2900" u="none" strike="noStrike">
                          <a:effectLst/>
                          <a:latin typeface="HelveticaNeueLT Std" panose="020B0604020202020204" pitchFamily="34" charset="0"/>
                        </a:rPr>
                      </a:br>
                      <a:r>
                        <a:rPr lang="de-DE" sz="2900" u="none" strike="noStrike">
                          <a:effectLst/>
                          <a:latin typeface="HelveticaNeueLT Std" panose="020B0604020202020204" pitchFamily="34" charset="0"/>
                        </a:rPr>
                        <a:t>1.000.000+</a:t>
                      </a:r>
                      <a:endParaRPr lang="de-DE" sz="2900" b="0" i="0" u="none" strike="noStrike">
                        <a:solidFill>
                          <a:srgbClr val="000000"/>
                        </a:solidFill>
                        <a:effectLst/>
                        <a:latin typeface="HelveticaNeueLT Std" panose="020B0604020202020204" pitchFamily="34" charset="0"/>
                      </a:endParaRP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u="none" strike="noStrike">
                          <a:effectLst/>
                          <a:latin typeface="HelveticaNeueLT Std" panose="020B0604020202020204" pitchFamily="34" charset="0"/>
                        </a:rPr>
                        <a:t>PV 150.000</a:t>
                      </a:r>
                      <a:br>
                        <a:rPr lang="de-DE" sz="2900" u="none" strike="noStrike">
                          <a:effectLst/>
                          <a:latin typeface="HelveticaNeueLT Std" panose="020B0604020202020204" pitchFamily="34" charset="0"/>
                        </a:rPr>
                      </a:br>
                      <a:endParaRPr lang="de-DE" sz="2900" u="none" strike="noStrike">
                        <a:effectLst/>
                        <a:latin typeface="HelveticaNeueLT Std" panose="020B0604020202020204" pitchFamily="34" charset="0"/>
                      </a:endParaRPr>
                    </a:p>
                    <a:p>
                      <a:pPr marL="0" indent="0" algn="ctr" fontAlgn="b">
                        <a:buFont typeface="Arial" panose="020B0604020202020204" pitchFamily="34" charset="0"/>
                        <a:buNone/>
                      </a:pPr>
                      <a:r>
                        <a:rPr lang="de-DE" sz="2900" u="none" strike="noStrike">
                          <a:effectLst/>
                          <a:latin typeface="HelveticaNeueLT Std" panose="020B0604020202020204" pitchFamily="34" charset="0"/>
                        </a:rPr>
                        <a:t>Planungsrate Wärmewende 150.000</a:t>
                      </a:r>
                      <a:endParaRPr lang="de-DE" sz="2900" b="0" i="0" u="none" strike="noStrike">
                        <a:solidFill>
                          <a:srgbClr val="000000"/>
                        </a:solidFill>
                        <a:effectLst/>
                        <a:latin typeface="HelveticaNeueLT Std" panose="020B0604020202020204" pitchFamily="34" charset="0"/>
                      </a:endParaRP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
                        <a:buFont typeface="Arial" panose="020B0604020202020204" pitchFamily="34" charset="0"/>
                        <a:buNone/>
                      </a:pPr>
                      <a:r>
                        <a:rPr lang="de-DE" sz="2900" u="none" strike="noStrike">
                          <a:effectLst/>
                          <a:latin typeface="HelveticaNeueLT Std" panose="020B0604020202020204" pitchFamily="34" charset="0"/>
                        </a:rPr>
                        <a:t>Wärmewende 300.000</a:t>
                      </a:r>
                      <a:endParaRPr lang="de-DE" sz="2900" b="0" i="0" u="none" strike="noStrike">
                        <a:solidFill>
                          <a:srgbClr val="000000"/>
                        </a:solidFill>
                        <a:effectLst/>
                        <a:latin typeface="HelveticaNeueLT Std" panose="020B0604020202020204" pitchFamily="34" charset="0"/>
                      </a:endParaRPr>
                    </a:p>
                  </a:txBody>
                  <a:tcPr marL="6366" marR="6366" marT="63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4273364"/>
                  </a:ext>
                </a:extLst>
              </a:tr>
            </a:tbl>
          </a:graphicData>
        </a:graphic>
      </p:graphicFrame>
    </p:spTree>
    <p:extLst>
      <p:ext uri="{BB962C8B-B14F-4D97-AF65-F5344CB8AC3E}">
        <p14:creationId xmlns:p14="http://schemas.microsoft.com/office/powerpoint/2010/main" val="361615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0F912-F575-352A-57DA-7DFC437CE5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34148D-8067-BD61-18B8-94F25AC8C511}"/>
              </a:ext>
            </a:extLst>
          </p:cNvPr>
          <p:cNvSpPr>
            <a:spLocks noGrp="1"/>
          </p:cNvSpPr>
          <p:nvPr>
            <p:ph type="title"/>
          </p:nvPr>
        </p:nvSpPr>
        <p:spPr/>
        <p:txBody>
          <a:bodyPr/>
          <a:lstStyle/>
          <a:p>
            <a:r>
              <a:rPr lang="de-DE" dirty="0">
                <a:latin typeface="HelveticaNeueLT Std" panose="020B0604020202020204" pitchFamily="34" charset="0"/>
              </a:rPr>
              <a:t>Mitgliedschaft</a:t>
            </a:r>
          </a:p>
        </p:txBody>
      </p:sp>
      <p:sp>
        <p:nvSpPr>
          <p:cNvPr id="3" name="Inhaltsplatzhalter 2">
            <a:extLst>
              <a:ext uri="{FF2B5EF4-FFF2-40B4-BE49-F238E27FC236}">
                <a16:creationId xmlns:a16="http://schemas.microsoft.com/office/drawing/2014/main" id="{A507903E-AECF-C64E-646F-A34A49094930}"/>
              </a:ext>
            </a:extLst>
          </p:cNvPr>
          <p:cNvSpPr>
            <a:spLocks noGrp="1"/>
          </p:cNvSpPr>
          <p:nvPr>
            <p:ph idx="1"/>
          </p:nvPr>
        </p:nvSpPr>
        <p:spPr/>
        <p:txBody>
          <a:bodyPr>
            <a:normAutofit/>
          </a:bodyPr>
          <a:lstStyle/>
          <a:p>
            <a:r>
              <a:rPr lang="de-DE" dirty="0">
                <a:latin typeface="HelveticaNeueLT Std" panose="020B0604020202020204" pitchFamily="34" charset="0"/>
              </a:rPr>
              <a:t>1000€, keine Begrenzung der Anteile nach oben</a:t>
            </a:r>
          </a:p>
          <a:p>
            <a:r>
              <a:rPr lang="de-DE" dirty="0">
                <a:latin typeface="HelveticaNeueLT Std" panose="020B0604020202020204" pitchFamily="34" charset="0"/>
              </a:rPr>
              <a:t>Vorteile</a:t>
            </a:r>
          </a:p>
          <a:p>
            <a:pPr lvl="1"/>
            <a:r>
              <a:rPr lang="de-DE" dirty="0">
                <a:latin typeface="HelveticaNeueLT Std" panose="020B0604020202020204" pitchFamily="34" charset="0"/>
              </a:rPr>
              <a:t>Unterstützung, dass Idee Wirklichkeit wird</a:t>
            </a:r>
          </a:p>
          <a:p>
            <a:pPr lvl="1"/>
            <a:r>
              <a:rPr lang="de-DE" dirty="0">
                <a:latin typeface="HelveticaNeueLT Std" panose="020B0604020202020204" pitchFamily="34" charset="0"/>
              </a:rPr>
              <a:t>Verzinsung des Mitgliedsanteils </a:t>
            </a:r>
          </a:p>
          <a:p>
            <a:pPr lvl="1"/>
            <a:r>
              <a:rPr lang="de-DE" dirty="0">
                <a:latin typeface="HelveticaNeueLT Std" panose="020B0604020202020204" pitchFamily="34" charset="0"/>
              </a:rPr>
              <a:t>Mitbestimmung innerhalb der Genossenschaft (Mitgliedschaftsrechte </a:t>
            </a:r>
          </a:p>
          <a:p>
            <a:pPr lvl="1"/>
            <a:r>
              <a:rPr lang="de-DE" dirty="0">
                <a:latin typeface="HelveticaNeueLT Std" panose="020B0604020202020204" pitchFamily="34" charset="0"/>
              </a:rPr>
              <a:t>Einsicht in Prüfungsbericht, Jahresabschluss, usw.)</a:t>
            </a:r>
          </a:p>
          <a:p>
            <a:pPr lvl="1"/>
            <a:r>
              <a:rPr lang="de-DE" dirty="0">
                <a:latin typeface="HelveticaNeueLT Std" panose="020B0604020202020204" pitchFamily="34" charset="0"/>
              </a:rPr>
              <a:t>ggf. später exklusive Möglichkeiten wie Darlehen an die Gesellschaft </a:t>
            </a:r>
          </a:p>
          <a:p>
            <a:r>
              <a:rPr lang="de-DE" dirty="0">
                <a:latin typeface="HelveticaNeueLT Std" panose="020B0604020202020204" pitchFamily="34" charset="0"/>
              </a:rPr>
              <a:t>Mitgliedschaft vor Eintragung der eG durch Unterschrift auf der Satzung und zusätzlich durch Erklärung möglich</a:t>
            </a:r>
          </a:p>
        </p:txBody>
      </p:sp>
    </p:spTree>
    <p:extLst>
      <p:ext uri="{BB962C8B-B14F-4D97-AF65-F5344CB8AC3E}">
        <p14:creationId xmlns:p14="http://schemas.microsoft.com/office/powerpoint/2010/main" val="25829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B3FD6-9180-75C2-6AE1-C59A0195CFB1}"/>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593BF046-0ECA-71D5-0A29-A0E9EE1D2BDE}"/>
              </a:ext>
            </a:extLst>
          </p:cNvPr>
          <p:cNvPicPr>
            <a:picLocks noChangeAspect="1"/>
          </p:cNvPicPr>
          <p:nvPr/>
        </p:nvPicPr>
        <p:blipFill>
          <a:blip r:embed="rId3">
            <a:extLst>
              <a:ext uri="{28A0092B-C50C-407E-A947-70E740481C1C}">
                <a14:useLocalDpi xmlns:a14="http://schemas.microsoft.com/office/drawing/2010/main" val="0"/>
              </a:ext>
            </a:extLst>
          </a:blip>
          <a:srcRect t="3995" b="39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feld 3">
            <a:extLst>
              <a:ext uri="{FF2B5EF4-FFF2-40B4-BE49-F238E27FC236}">
                <a16:creationId xmlns:a16="http://schemas.microsoft.com/office/drawing/2014/main" id="{394EFD81-38FF-6EB5-BD4B-E4FAADBE664B}"/>
              </a:ext>
            </a:extLst>
          </p:cNvPr>
          <p:cNvSpPr txBox="1"/>
          <p:nvPr/>
        </p:nvSpPr>
        <p:spPr>
          <a:xfrm>
            <a:off x="522514" y="1778000"/>
            <a:ext cx="5152572" cy="3785652"/>
          </a:xfrm>
          <a:prstGeom prst="rect">
            <a:avLst/>
          </a:prstGeom>
          <a:noFill/>
        </p:spPr>
        <p:txBody>
          <a:bodyPr wrap="square" rtlCol="0">
            <a:spAutoFit/>
          </a:bodyPr>
          <a:lstStyle/>
          <a:p>
            <a:r>
              <a:rPr lang="en-US" sz="2400" dirty="0">
                <a:latin typeface="HelveticaNeueLT Std" panose="020B0604020202020204" pitchFamily="34" charset="0"/>
              </a:rPr>
              <a:t>Wie </a:t>
            </a:r>
            <a:r>
              <a:rPr lang="en-US" sz="2400" dirty="0" err="1">
                <a:latin typeface="HelveticaNeueLT Std" panose="020B0604020202020204" pitchFamily="34" charset="0"/>
              </a:rPr>
              <a:t>Mitglied</a:t>
            </a:r>
            <a:r>
              <a:rPr lang="en-US" sz="2400" dirty="0">
                <a:latin typeface="HelveticaNeueLT Std" panose="020B0604020202020204" pitchFamily="34" charset="0"/>
              </a:rPr>
              <a:t> </a:t>
            </a:r>
            <a:r>
              <a:rPr lang="en-US" sz="2400" dirty="0" err="1">
                <a:latin typeface="HelveticaNeueLT Std" panose="020B0604020202020204" pitchFamily="34" charset="0"/>
              </a:rPr>
              <a:t>werden</a:t>
            </a:r>
            <a:r>
              <a:rPr lang="en-US" sz="2400" dirty="0">
                <a:latin typeface="HelveticaNeueLT Std" panose="020B0604020202020204" pitchFamily="34" charset="0"/>
              </a:rPr>
              <a:t>? Sie </a:t>
            </a:r>
            <a:r>
              <a:rPr lang="en-US" sz="2400" dirty="0" err="1">
                <a:latin typeface="HelveticaNeueLT Std" panose="020B0604020202020204" pitchFamily="34" charset="0"/>
              </a:rPr>
              <a:t>haben</a:t>
            </a:r>
            <a:r>
              <a:rPr lang="en-US" sz="2400" dirty="0">
                <a:latin typeface="HelveticaNeueLT Std" panose="020B0604020202020204" pitchFamily="34" charset="0"/>
              </a:rPr>
              <a:t> </a:t>
            </a:r>
            <a:r>
              <a:rPr lang="en-US" sz="2400" dirty="0" err="1">
                <a:latin typeface="HelveticaNeueLT Std" panose="020B0604020202020204" pitchFamily="34" charset="0"/>
              </a:rPr>
              <a:t>Projektideen</a:t>
            </a:r>
            <a:r>
              <a:rPr lang="en-US" sz="2400" dirty="0">
                <a:latin typeface="HelveticaNeueLT Std" panose="020B0604020202020204" pitchFamily="34" charset="0"/>
              </a:rPr>
              <a:t>? Oder </a:t>
            </a:r>
            <a:r>
              <a:rPr lang="en-US" sz="2400" dirty="0" err="1">
                <a:latin typeface="HelveticaNeueLT Std" panose="020B0604020202020204" pitchFamily="34" charset="0"/>
              </a:rPr>
              <a:t>Fragen</a:t>
            </a:r>
            <a:r>
              <a:rPr lang="en-US" sz="2400" dirty="0">
                <a:latin typeface="HelveticaNeueLT Std" panose="020B0604020202020204" pitchFamily="34" charset="0"/>
              </a:rPr>
              <a:t> </a:t>
            </a:r>
            <a:r>
              <a:rPr lang="en-US" sz="2400" dirty="0" err="1">
                <a:latin typeface="HelveticaNeueLT Std" panose="020B0604020202020204" pitchFamily="34" charset="0"/>
              </a:rPr>
              <a:t>zur</a:t>
            </a:r>
            <a:r>
              <a:rPr lang="en-US" sz="2400" dirty="0">
                <a:latin typeface="HelveticaNeueLT Std" panose="020B0604020202020204" pitchFamily="34" charset="0"/>
              </a:rPr>
              <a:t> </a:t>
            </a:r>
            <a:r>
              <a:rPr lang="en-US" sz="2400" dirty="0" err="1">
                <a:latin typeface="HelveticaNeueLT Std" panose="020B0604020202020204" pitchFamily="34" charset="0"/>
              </a:rPr>
              <a:t>Genossenschaft</a:t>
            </a:r>
            <a:r>
              <a:rPr lang="en-US" sz="2400" dirty="0">
                <a:latin typeface="HelveticaNeueLT Std" panose="020B0604020202020204" pitchFamily="34" charset="0"/>
              </a:rPr>
              <a:t>?</a:t>
            </a:r>
          </a:p>
          <a:p>
            <a:endParaRPr lang="en-US" sz="2400" dirty="0">
              <a:latin typeface="HelveticaNeueLT Std" panose="020B0604020202020204" pitchFamily="34" charset="0"/>
            </a:endParaRPr>
          </a:p>
          <a:p>
            <a:r>
              <a:rPr lang="en-US" sz="2400" b="1" dirty="0" err="1">
                <a:latin typeface="HelveticaNeueLT Std" panose="020B0604020202020204" pitchFamily="34" charset="0"/>
              </a:rPr>
              <a:t>Ansprechpersonen</a:t>
            </a:r>
            <a:r>
              <a:rPr lang="en-US" sz="2400" dirty="0">
                <a:latin typeface="HelveticaNeueLT Std" panose="020B0604020202020204" pitchFamily="34" charset="0"/>
              </a:rPr>
              <a:t>: </a:t>
            </a:r>
            <a:r>
              <a:rPr lang="en-US" sz="2400" dirty="0" err="1">
                <a:latin typeface="HelveticaNeueLT Std" panose="020B0604020202020204" pitchFamily="34" charset="0"/>
              </a:rPr>
              <a:t>Vorstandsmitglieder</a:t>
            </a:r>
            <a:br>
              <a:rPr lang="en-US" sz="2400" dirty="0">
                <a:latin typeface="HelveticaNeueLT Std" panose="020B0604020202020204" pitchFamily="34" charset="0"/>
              </a:rPr>
            </a:br>
            <a:r>
              <a:rPr lang="en-US" sz="2400" dirty="0">
                <a:latin typeface="HelveticaNeueLT Std" panose="020B0604020202020204" pitchFamily="34" charset="0"/>
              </a:rPr>
              <a:t>Oliver </a:t>
            </a:r>
            <a:r>
              <a:rPr lang="en-US" sz="2400" dirty="0" err="1">
                <a:latin typeface="HelveticaNeueLT Std" panose="020B0604020202020204" pitchFamily="34" charset="0"/>
              </a:rPr>
              <a:t>Hoß</a:t>
            </a:r>
            <a:r>
              <a:rPr lang="en-US" sz="2400" dirty="0">
                <a:latin typeface="HelveticaNeueLT Std" panose="020B0604020202020204" pitchFamily="34" charset="0"/>
              </a:rPr>
              <a:t> und Klaus Seeger</a:t>
            </a:r>
          </a:p>
          <a:p>
            <a:r>
              <a:rPr lang="en-US" sz="2400" dirty="0">
                <a:latin typeface="HelveticaNeueLT Std" panose="020B0604020202020204" pitchFamily="34" charset="0"/>
              </a:rPr>
              <a:t>info@begint.de </a:t>
            </a:r>
          </a:p>
          <a:p>
            <a:br>
              <a:rPr lang="en-US" sz="2400" dirty="0">
                <a:latin typeface="HelveticaNeueLT Std" panose="020B0604020202020204" pitchFamily="34" charset="0"/>
              </a:rPr>
            </a:br>
            <a:r>
              <a:rPr lang="en-US" sz="2400" dirty="0">
                <a:latin typeface="HelveticaNeueLT Std" panose="020B0604020202020204" pitchFamily="34" charset="0"/>
              </a:rPr>
              <a:t>www.begint.de</a:t>
            </a:r>
          </a:p>
        </p:txBody>
      </p:sp>
      <p:sp>
        <p:nvSpPr>
          <p:cNvPr id="7" name="Textfeld 6">
            <a:extLst>
              <a:ext uri="{FF2B5EF4-FFF2-40B4-BE49-F238E27FC236}">
                <a16:creationId xmlns:a16="http://schemas.microsoft.com/office/drawing/2014/main" id="{BFFD7E55-50E5-2DA0-F6A8-C69E3130E02A}"/>
              </a:ext>
            </a:extLst>
          </p:cNvPr>
          <p:cNvSpPr txBox="1"/>
          <p:nvPr/>
        </p:nvSpPr>
        <p:spPr>
          <a:xfrm>
            <a:off x="522513" y="522514"/>
            <a:ext cx="6052457" cy="646331"/>
          </a:xfrm>
          <a:prstGeom prst="rect">
            <a:avLst/>
          </a:prstGeom>
          <a:noFill/>
        </p:spPr>
        <p:txBody>
          <a:bodyPr wrap="square" rtlCol="0">
            <a:spAutoFit/>
          </a:bodyPr>
          <a:lstStyle/>
          <a:p>
            <a:r>
              <a:rPr lang="en-US" sz="3600" b="1" dirty="0">
                <a:latin typeface="HelveticaNeueLT Std" panose="020B0604020202020204" pitchFamily="34" charset="0"/>
              </a:rPr>
              <a:t>Danke für </a:t>
            </a:r>
            <a:r>
              <a:rPr lang="en-US" sz="3600" b="1" dirty="0" err="1">
                <a:latin typeface="HelveticaNeueLT Std" panose="020B0604020202020204" pitchFamily="34" charset="0"/>
              </a:rPr>
              <a:t>Ihr</a:t>
            </a:r>
            <a:r>
              <a:rPr lang="en-US" sz="3600" b="1" dirty="0">
                <a:latin typeface="HelveticaNeueLT Std" panose="020B0604020202020204" pitchFamily="34" charset="0"/>
              </a:rPr>
              <a:t> </a:t>
            </a:r>
            <a:r>
              <a:rPr lang="en-US" sz="3600" b="1" dirty="0" err="1">
                <a:latin typeface="HelveticaNeueLT Std" panose="020B0604020202020204" pitchFamily="34" charset="0"/>
              </a:rPr>
              <a:t>Kommen</a:t>
            </a:r>
            <a:r>
              <a:rPr lang="en-US" sz="3600" b="1" dirty="0">
                <a:latin typeface="HelveticaNeueLT Std" panose="020B0604020202020204" pitchFamily="34" charset="0"/>
              </a:rPr>
              <a:t>!</a:t>
            </a:r>
            <a:endParaRPr lang="de-DE" sz="3600" dirty="0"/>
          </a:p>
        </p:txBody>
      </p:sp>
    </p:spTree>
    <p:extLst>
      <p:ext uri="{BB962C8B-B14F-4D97-AF65-F5344CB8AC3E}">
        <p14:creationId xmlns:p14="http://schemas.microsoft.com/office/powerpoint/2010/main" val="3437467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A877-8969-5945-416F-AE9E0F98528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94A18B10-39F9-D449-8832-C011D1E49AF7}"/>
              </a:ext>
            </a:extLst>
          </p:cNvPr>
          <p:cNvPicPr>
            <a:picLocks noChangeAspect="1"/>
          </p:cNvPicPr>
          <p:nvPr/>
        </p:nvPicPr>
        <p:blipFill>
          <a:blip r:embed="rId3">
            <a:extLst>
              <a:ext uri="{28A0092B-C50C-407E-A947-70E740481C1C}">
                <a14:useLocalDpi xmlns:a14="http://schemas.microsoft.com/office/drawing/2010/main" val="0"/>
              </a:ext>
            </a:extLst>
          </a:blip>
          <a:srcRect t="3995" b="39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feld 3">
            <a:extLst>
              <a:ext uri="{FF2B5EF4-FFF2-40B4-BE49-F238E27FC236}">
                <a16:creationId xmlns:a16="http://schemas.microsoft.com/office/drawing/2014/main" id="{6D2D4084-4552-11CA-7B8E-343C04E3F85B}"/>
              </a:ext>
            </a:extLst>
          </p:cNvPr>
          <p:cNvSpPr txBox="1"/>
          <p:nvPr/>
        </p:nvSpPr>
        <p:spPr>
          <a:xfrm>
            <a:off x="548957" y="1400629"/>
            <a:ext cx="5413829" cy="4524315"/>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HelveticaNeueLT Std" panose="020B0604020202020204" pitchFamily="34" charset="0"/>
              </a:rPr>
              <a:t>22. September 19 Uhr in der </a:t>
            </a:r>
            <a:r>
              <a:rPr lang="en-US" sz="3200" dirty="0" err="1">
                <a:latin typeface="HelveticaNeueLT Std" panose="020B0604020202020204" pitchFamily="34" charset="0"/>
              </a:rPr>
              <a:t>Glashalle</a:t>
            </a:r>
            <a:endParaRPr lang="en-US" sz="3200" dirty="0">
              <a:latin typeface="HelveticaNeueLT Std" panose="020B0604020202020204" pitchFamily="34" charset="0"/>
            </a:endParaRPr>
          </a:p>
          <a:p>
            <a:pPr marL="571500" indent="-571500">
              <a:buFont typeface="Arial" panose="020B0604020202020204" pitchFamily="34" charset="0"/>
              <a:buChar char="•"/>
            </a:pPr>
            <a:r>
              <a:rPr lang="en-US" sz="3200" dirty="0">
                <a:latin typeface="HelveticaNeueLT Std" panose="020B0604020202020204" pitchFamily="34" charset="0"/>
              </a:rPr>
              <a:t>20. Oktober 19 Uhr</a:t>
            </a:r>
            <a:br>
              <a:rPr lang="en-US" sz="3200" dirty="0">
                <a:latin typeface="HelveticaNeueLT Std" panose="020B0604020202020204" pitchFamily="34" charset="0"/>
              </a:rPr>
            </a:br>
            <a:r>
              <a:rPr lang="en-US" sz="3200" dirty="0" err="1">
                <a:latin typeface="HelveticaNeueLT Std" panose="020B0604020202020204" pitchFamily="34" charset="0"/>
              </a:rPr>
              <a:t>vorr</a:t>
            </a:r>
            <a:r>
              <a:rPr lang="en-US" sz="3200" dirty="0">
                <a:latin typeface="HelveticaNeueLT Std" panose="020B0604020202020204" pitchFamily="34" charset="0"/>
              </a:rPr>
              <a:t> in der </a:t>
            </a:r>
            <a:r>
              <a:rPr lang="en-US" sz="3200" dirty="0" err="1">
                <a:latin typeface="HelveticaNeueLT Std" panose="020B0604020202020204" pitchFamily="34" charset="0"/>
              </a:rPr>
              <a:t>Braike</a:t>
            </a:r>
            <a:endParaRPr lang="en-US" sz="3200" dirty="0">
              <a:latin typeface="HelveticaNeueLT Std" panose="020B0604020202020204" pitchFamily="34" charset="0"/>
            </a:endParaRPr>
          </a:p>
          <a:p>
            <a:pPr marL="571500" indent="-571500">
              <a:buFont typeface="Arial" panose="020B0604020202020204" pitchFamily="34" charset="0"/>
              <a:buChar char="•"/>
            </a:pPr>
            <a:r>
              <a:rPr lang="en-US" sz="3200" dirty="0">
                <a:latin typeface="HelveticaNeueLT Std" panose="020B0604020202020204" pitchFamily="34" charset="0"/>
              </a:rPr>
              <a:t>03. November 19 Uhr </a:t>
            </a:r>
            <a:br>
              <a:rPr lang="en-US" sz="3200" dirty="0">
                <a:latin typeface="HelveticaNeueLT Std" panose="020B0604020202020204" pitchFamily="34" charset="0"/>
              </a:rPr>
            </a:br>
            <a:r>
              <a:rPr lang="en-US" sz="3200" dirty="0">
                <a:latin typeface="HelveticaNeueLT Std" panose="020B0604020202020204" pitchFamily="34" charset="0"/>
              </a:rPr>
              <a:t>in </a:t>
            </a:r>
            <a:r>
              <a:rPr lang="en-US" sz="3200" dirty="0" err="1">
                <a:latin typeface="HelveticaNeueLT Std" panose="020B0604020202020204" pitchFamily="34" charset="0"/>
              </a:rPr>
              <a:t>Oberensingen</a:t>
            </a:r>
            <a:endParaRPr lang="en-US" sz="3200" dirty="0">
              <a:latin typeface="HelveticaNeueLT Std" panose="020B0604020202020204" pitchFamily="34" charset="0"/>
            </a:endParaRPr>
          </a:p>
          <a:p>
            <a:pPr marL="571500" indent="-571500">
              <a:buFont typeface="Arial" panose="020B0604020202020204" pitchFamily="34" charset="0"/>
              <a:buChar char="•"/>
            </a:pPr>
            <a:r>
              <a:rPr lang="en-US" sz="3200" dirty="0">
                <a:latin typeface="HelveticaNeueLT Std" panose="020B0604020202020204" pitchFamily="34" charset="0"/>
              </a:rPr>
              <a:t>08. Dezember 19 Uhr</a:t>
            </a:r>
            <a:br>
              <a:rPr lang="en-US" sz="3200" dirty="0">
                <a:latin typeface="HelveticaNeueLT Std" panose="020B0604020202020204" pitchFamily="34" charset="0"/>
              </a:rPr>
            </a:br>
            <a:r>
              <a:rPr lang="en-US" sz="3200" dirty="0">
                <a:latin typeface="HelveticaNeueLT Std" panose="020B0604020202020204" pitchFamily="34" charset="0"/>
              </a:rPr>
              <a:t>in </a:t>
            </a:r>
            <a:r>
              <a:rPr lang="en-US" sz="3200" dirty="0" err="1">
                <a:latin typeface="HelveticaNeueLT Std" panose="020B0604020202020204" pitchFamily="34" charset="0"/>
              </a:rPr>
              <a:t>Zizishausen</a:t>
            </a:r>
            <a:endParaRPr lang="en-US" sz="3200" dirty="0">
              <a:latin typeface="HelveticaNeueLT Std" panose="020B0604020202020204" pitchFamily="34" charset="0"/>
            </a:endParaRPr>
          </a:p>
          <a:p>
            <a:endParaRPr lang="de-DE" sz="3200" dirty="0"/>
          </a:p>
        </p:txBody>
      </p:sp>
      <p:sp>
        <p:nvSpPr>
          <p:cNvPr id="5" name="Textfeld 4">
            <a:extLst>
              <a:ext uri="{FF2B5EF4-FFF2-40B4-BE49-F238E27FC236}">
                <a16:creationId xmlns:a16="http://schemas.microsoft.com/office/drawing/2014/main" id="{E1C89F73-7ABA-33D1-CC02-3AFB3121C63D}"/>
              </a:ext>
            </a:extLst>
          </p:cNvPr>
          <p:cNvSpPr txBox="1"/>
          <p:nvPr/>
        </p:nvSpPr>
        <p:spPr>
          <a:xfrm>
            <a:off x="508001" y="330713"/>
            <a:ext cx="5341257" cy="954107"/>
          </a:xfrm>
          <a:prstGeom prst="rect">
            <a:avLst/>
          </a:prstGeom>
          <a:noFill/>
        </p:spPr>
        <p:txBody>
          <a:bodyPr wrap="square" rtlCol="0">
            <a:spAutoFit/>
          </a:bodyPr>
          <a:lstStyle/>
          <a:p>
            <a:r>
              <a:rPr lang="de-DE" sz="2800" b="1" dirty="0">
                <a:latin typeface="HelveticaNeueLT Std" panose="020B0604020202020204" pitchFamily="34" charset="0"/>
              </a:rPr>
              <a:t>Weitere Infoveranstaltungen – Sagen Sie es weiter!</a:t>
            </a:r>
          </a:p>
        </p:txBody>
      </p:sp>
      <p:sp>
        <p:nvSpPr>
          <p:cNvPr id="6" name="Textfeld 5">
            <a:extLst>
              <a:ext uri="{FF2B5EF4-FFF2-40B4-BE49-F238E27FC236}">
                <a16:creationId xmlns:a16="http://schemas.microsoft.com/office/drawing/2014/main" id="{5B4DB8E2-DF9D-83BE-866B-2FB9B5AE0716}"/>
              </a:ext>
            </a:extLst>
          </p:cNvPr>
          <p:cNvSpPr txBox="1"/>
          <p:nvPr/>
        </p:nvSpPr>
        <p:spPr>
          <a:xfrm>
            <a:off x="449944" y="5834438"/>
            <a:ext cx="5341257" cy="523220"/>
          </a:xfrm>
          <a:prstGeom prst="rect">
            <a:avLst/>
          </a:prstGeom>
          <a:noFill/>
        </p:spPr>
        <p:txBody>
          <a:bodyPr wrap="square" rtlCol="0">
            <a:spAutoFit/>
          </a:bodyPr>
          <a:lstStyle/>
          <a:p>
            <a:r>
              <a:rPr lang="de-DE" sz="2800" b="1" dirty="0">
                <a:latin typeface="HelveticaNeueLT Std" panose="020B0604020202020204" pitchFamily="34" charset="0"/>
              </a:rPr>
              <a:t>www.begint.de</a:t>
            </a:r>
          </a:p>
        </p:txBody>
      </p:sp>
    </p:spTree>
    <p:extLst>
      <p:ext uri="{BB962C8B-B14F-4D97-AF65-F5344CB8AC3E}">
        <p14:creationId xmlns:p14="http://schemas.microsoft.com/office/powerpoint/2010/main" val="2305176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766AB9-51AF-63B2-F7AA-28A95FE0B71E}"/>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dirty="0">
                <a:latin typeface="HelveticaNeueLT Std" panose="020B0604020202020204" pitchFamily="34" charset="0"/>
              </a:rPr>
              <a:t>Unser Ziel: </a:t>
            </a:r>
            <a:br>
              <a:rPr lang="en-US" sz="4400" dirty="0">
                <a:latin typeface="HelveticaNeueLT Std" panose="020B0604020202020204" pitchFamily="34" charset="0"/>
              </a:rPr>
            </a:br>
            <a:r>
              <a:rPr lang="en-US" sz="4400" dirty="0">
                <a:latin typeface="HelveticaNeueLT Std" panose="020B0604020202020204" pitchFamily="34" charset="0"/>
              </a:rPr>
              <a:t>Die </a:t>
            </a:r>
            <a:r>
              <a:rPr lang="en-US" sz="4400" dirty="0" err="1">
                <a:latin typeface="HelveticaNeueLT Std" panose="020B0604020202020204" pitchFamily="34" charset="0"/>
              </a:rPr>
              <a:t>lokale</a:t>
            </a:r>
            <a:r>
              <a:rPr lang="en-US" sz="4400" dirty="0">
                <a:latin typeface="HelveticaNeueLT Std" panose="020B0604020202020204" pitchFamily="34" charset="0"/>
              </a:rPr>
              <a:t> Energiewende </a:t>
            </a:r>
            <a:r>
              <a:rPr lang="en-US" sz="4400" dirty="0" err="1">
                <a:latin typeface="HelveticaNeueLT Std" panose="020B0604020202020204" pitchFamily="34" charset="0"/>
              </a:rPr>
              <a:t>selbst</a:t>
            </a:r>
            <a:r>
              <a:rPr lang="en-US" sz="4400" dirty="0">
                <a:latin typeface="HelveticaNeueLT Std" panose="020B0604020202020204" pitchFamily="34" charset="0"/>
              </a:rPr>
              <a:t> in die Hand </a:t>
            </a:r>
            <a:r>
              <a:rPr lang="en-US" sz="4400" dirty="0" err="1">
                <a:latin typeface="HelveticaNeueLT Std" panose="020B0604020202020204" pitchFamily="34" charset="0"/>
              </a:rPr>
              <a:t>nehmen</a:t>
            </a:r>
            <a:r>
              <a:rPr lang="en-US" sz="4400" dirty="0">
                <a:latin typeface="HelveticaNeueLT Std" panose="020B0604020202020204" pitchFamily="34" charset="0"/>
              </a:rPr>
              <a:t>.</a:t>
            </a:r>
          </a:p>
        </p:txBody>
      </p:sp>
      <p:pic>
        <p:nvPicPr>
          <p:cNvPr id="8" name="Grafik 7">
            <a:extLst>
              <a:ext uri="{FF2B5EF4-FFF2-40B4-BE49-F238E27FC236}">
                <a16:creationId xmlns:a16="http://schemas.microsoft.com/office/drawing/2014/main" id="{C8BBA822-8210-CFDC-4E80-774124C5E149}"/>
              </a:ext>
            </a:extLst>
          </p:cNvPr>
          <p:cNvPicPr>
            <a:picLocks noChangeAspect="1"/>
          </p:cNvPicPr>
          <p:nvPr/>
        </p:nvPicPr>
        <p:blipFill>
          <a:blip r:embed="rId3">
            <a:extLst>
              <a:ext uri="{28A0092B-C50C-407E-A947-70E740481C1C}">
                <a14:useLocalDpi xmlns:a14="http://schemas.microsoft.com/office/drawing/2010/main" val="0"/>
              </a:ext>
            </a:extLst>
          </a:blip>
          <a:srcRect t="3995" b="39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6784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DDD01-964A-380D-3738-F770BC6FDF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06744C-53C6-71AE-6A3A-C8C30DC66015}"/>
              </a:ext>
            </a:extLst>
          </p:cNvPr>
          <p:cNvSpPr>
            <a:spLocks noGrp="1"/>
          </p:cNvSpPr>
          <p:nvPr>
            <p:ph type="title"/>
          </p:nvPr>
        </p:nvSpPr>
        <p:spPr/>
        <p:txBody>
          <a:bodyPr/>
          <a:lstStyle/>
          <a:p>
            <a:r>
              <a:rPr lang="de-DE" dirty="0">
                <a:latin typeface="HelveticaNeueLT Std" panose="020B0604020202020204" pitchFamily="34" charset="0"/>
              </a:rPr>
              <a:t>Unser Ziel </a:t>
            </a:r>
          </a:p>
        </p:txBody>
      </p:sp>
      <p:sp>
        <p:nvSpPr>
          <p:cNvPr id="3" name="Inhaltsplatzhalter 2">
            <a:extLst>
              <a:ext uri="{FF2B5EF4-FFF2-40B4-BE49-F238E27FC236}">
                <a16:creationId xmlns:a16="http://schemas.microsoft.com/office/drawing/2014/main" id="{FEF05B49-58E5-386E-FE1A-1188C635F490}"/>
              </a:ext>
            </a:extLst>
          </p:cNvPr>
          <p:cNvSpPr>
            <a:spLocks noGrp="1"/>
          </p:cNvSpPr>
          <p:nvPr>
            <p:ph idx="1"/>
          </p:nvPr>
        </p:nvSpPr>
        <p:spPr/>
        <p:txBody>
          <a:bodyPr/>
          <a:lstStyle/>
          <a:p>
            <a:r>
              <a:rPr lang="de-DE" dirty="0">
                <a:latin typeface="HelveticaNeueLT Std" panose="020B0604020202020204" pitchFamily="34" charset="0"/>
              </a:rPr>
              <a:t>Die Energiewende beginnt vor Ort.</a:t>
            </a:r>
          </a:p>
          <a:p>
            <a:r>
              <a:rPr lang="de-DE" dirty="0">
                <a:latin typeface="HelveticaNeueLT Std" panose="020B0604020202020204" pitchFamily="34" charset="0"/>
              </a:rPr>
              <a:t>Nürtingen soll so schnell wie möglich unabhängig von fossilen Energieträgern werden. </a:t>
            </a:r>
          </a:p>
          <a:p>
            <a:r>
              <a:rPr lang="de-DE" dirty="0">
                <a:latin typeface="HelveticaNeueLT Std" panose="020B0604020202020204" pitchFamily="34" charset="0"/>
              </a:rPr>
              <a:t>Wir wollen Turbo und Möglichmacher sein!</a:t>
            </a:r>
          </a:p>
          <a:p>
            <a:r>
              <a:rPr lang="de-DE" dirty="0">
                <a:latin typeface="HelveticaNeueLT Std" panose="020B0604020202020204" pitchFamily="34" charset="0"/>
              </a:rPr>
              <a:t>Gemeinsame Projekte, um Energieimport durch lokale Wertschöpfung zu ersetzen.</a:t>
            </a:r>
          </a:p>
          <a:p>
            <a:endParaRPr lang="de-DE" dirty="0">
              <a:latin typeface="HelveticaNeueLT Std" panose="020B0604020202020204" pitchFamily="34" charset="0"/>
            </a:endParaRPr>
          </a:p>
        </p:txBody>
      </p:sp>
    </p:spTree>
    <p:extLst>
      <p:ext uri="{BB962C8B-B14F-4D97-AF65-F5344CB8AC3E}">
        <p14:creationId xmlns:p14="http://schemas.microsoft.com/office/powerpoint/2010/main" val="426495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421262-6C0C-2CB7-A9D6-E8A13CACF97E}"/>
            </a:ext>
          </a:extLst>
        </p:cNvPr>
        <p:cNvGrpSpPr/>
        <p:nvPr/>
      </p:nvGrpSpPr>
      <p:grpSpPr>
        <a:xfrm>
          <a:off x="0" y="0"/>
          <a:ext cx="0" cy="0"/>
          <a:chOff x="0" y="0"/>
          <a:chExt cx="0" cy="0"/>
        </a:xfrm>
      </p:grpSpPr>
      <p:sp useBgFill="1">
        <p:nvSpPr>
          <p:cNvPr id="43" name="Rectangle 33">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965153-139D-5DFF-FEAA-C59C71CD0EF3}"/>
              </a:ext>
            </a:extLst>
          </p:cNvPr>
          <p:cNvSpPr>
            <a:spLocks noGrp="1"/>
          </p:cNvSpPr>
          <p:nvPr>
            <p:ph type="title"/>
          </p:nvPr>
        </p:nvSpPr>
        <p:spPr>
          <a:xfrm>
            <a:off x="612648" y="365125"/>
            <a:ext cx="5295015" cy="2063808"/>
          </a:xfrm>
        </p:spPr>
        <p:txBody>
          <a:bodyPr vert="horz" lIns="91440" tIns="45720" rIns="91440" bIns="45720" rtlCol="0" anchor="b">
            <a:normAutofit/>
          </a:bodyPr>
          <a:lstStyle/>
          <a:p>
            <a:r>
              <a:rPr lang="en-US" sz="5400" dirty="0" err="1">
                <a:latin typeface="HelveticaNeueLT Std" panose="020B0604020202020204" pitchFamily="34" charset="0"/>
              </a:rPr>
              <a:t>Unsere</a:t>
            </a:r>
            <a:r>
              <a:rPr lang="en-US" sz="5400" dirty="0">
                <a:latin typeface="HelveticaNeueLT Std" panose="020B0604020202020204" pitchFamily="34" charset="0"/>
              </a:rPr>
              <a:t> Partner</a:t>
            </a:r>
          </a:p>
        </p:txBody>
      </p:sp>
      <p:pic>
        <p:nvPicPr>
          <p:cNvPr id="11" name="Grafik 10">
            <a:extLst>
              <a:ext uri="{FF2B5EF4-FFF2-40B4-BE49-F238E27FC236}">
                <a16:creationId xmlns:a16="http://schemas.microsoft.com/office/drawing/2014/main" id="{E50F6BFA-510D-D972-0937-1D1172F826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6230" y="4724314"/>
            <a:ext cx="3761989" cy="1452648"/>
          </a:xfrm>
          <a:prstGeom prst="rect">
            <a:avLst/>
          </a:prstGeom>
        </p:spPr>
      </p:pic>
      <p:pic>
        <p:nvPicPr>
          <p:cNvPr id="17" name="Grafik 16" descr="Ein Bild, das Text, Schrift, Logo, Grafiken enthält.&#10;&#10;KI-generierte Inhalte können fehlerhaft sein.">
            <a:extLst>
              <a:ext uri="{FF2B5EF4-FFF2-40B4-BE49-F238E27FC236}">
                <a16:creationId xmlns:a16="http://schemas.microsoft.com/office/drawing/2014/main" id="{39286838-64C9-697F-6991-4F45200CC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1177" y="1056649"/>
            <a:ext cx="3554813" cy="1195565"/>
          </a:xfrm>
          <a:prstGeom prst="rect">
            <a:avLst/>
          </a:prstGeom>
        </p:spPr>
      </p:pic>
      <p:sp>
        <p:nvSpPr>
          <p:cNvPr id="44"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a:extLst>
              <a:ext uri="{FF2B5EF4-FFF2-40B4-BE49-F238E27FC236}">
                <a16:creationId xmlns:a16="http://schemas.microsoft.com/office/drawing/2014/main" id="{DB0318A1-FFAB-9721-A2AF-0F5E8F6AB2BC}"/>
              </a:ext>
            </a:extLst>
          </p:cNvPr>
          <p:cNvSpPr>
            <a:spLocks noGrp="1"/>
          </p:cNvSpPr>
          <p:nvPr>
            <p:ph idx="1"/>
          </p:nvPr>
        </p:nvSpPr>
        <p:spPr>
          <a:xfrm>
            <a:off x="612648" y="2908005"/>
            <a:ext cx="5295015" cy="3268957"/>
          </a:xfrm>
        </p:spPr>
        <p:txBody>
          <a:bodyPr>
            <a:normAutofit/>
          </a:bodyPr>
          <a:lstStyle/>
          <a:p>
            <a:endParaRPr lang="en-US" sz="2200" dirty="0"/>
          </a:p>
        </p:txBody>
      </p:sp>
      <p:pic>
        <p:nvPicPr>
          <p:cNvPr id="15" name="Inhaltsplatzhalter 14">
            <a:extLst>
              <a:ext uri="{FF2B5EF4-FFF2-40B4-BE49-F238E27FC236}">
                <a16:creationId xmlns:a16="http://schemas.microsoft.com/office/drawing/2014/main" id="{B85B4381-B480-0541-FDDC-D40CBEB18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1177" y="2908005"/>
            <a:ext cx="3632097" cy="1195565"/>
          </a:xfrm>
          <a:prstGeom prst="rect">
            <a:avLst/>
          </a:prstGeom>
        </p:spPr>
      </p:pic>
    </p:spTree>
    <p:extLst>
      <p:ext uri="{BB962C8B-B14F-4D97-AF65-F5344CB8AC3E}">
        <p14:creationId xmlns:p14="http://schemas.microsoft.com/office/powerpoint/2010/main" val="2126941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155AA-A5E4-22CF-4550-6BA9738BF3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D6E828-3E5D-B481-1612-132977F0DD03}"/>
              </a:ext>
            </a:extLst>
          </p:cNvPr>
          <p:cNvSpPr>
            <a:spLocks noGrp="1"/>
          </p:cNvSpPr>
          <p:nvPr>
            <p:ph type="title"/>
          </p:nvPr>
        </p:nvSpPr>
        <p:spPr/>
        <p:txBody>
          <a:bodyPr/>
          <a:lstStyle/>
          <a:p>
            <a:r>
              <a:rPr lang="de-DE" dirty="0">
                <a:latin typeface="HelveticaNeueLT Std" panose="020B0604020202020204" pitchFamily="34" charset="0"/>
              </a:rPr>
              <a:t>Von der Vision zur Gründung</a:t>
            </a:r>
          </a:p>
        </p:txBody>
      </p:sp>
      <p:sp>
        <p:nvSpPr>
          <p:cNvPr id="3" name="Inhaltsplatzhalter 2">
            <a:extLst>
              <a:ext uri="{FF2B5EF4-FFF2-40B4-BE49-F238E27FC236}">
                <a16:creationId xmlns:a16="http://schemas.microsoft.com/office/drawing/2014/main" id="{C6A5B51C-DAF3-53B8-FBA0-44EE08971711}"/>
              </a:ext>
            </a:extLst>
          </p:cNvPr>
          <p:cNvSpPr>
            <a:spLocks noGrp="1"/>
          </p:cNvSpPr>
          <p:nvPr>
            <p:ph idx="1"/>
          </p:nvPr>
        </p:nvSpPr>
        <p:spPr/>
        <p:txBody>
          <a:bodyPr/>
          <a:lstStyle/>
          <a:p>
            <a:r>
              <a:rPr lang="de-DE" dirty="0">
                <a:latin typeface="HelveticaNeueLT Std" panose="020B0604020202020204" pitchFamily="34" charset="0"/>
              </a:rPr>
              <a:t>Richtiger Zeitpunkt: hohe Investitionen </a:t>
            </a:r>
            <a:br>
              <a:rPr lang="de-DE" dirty="0">
                <a:latin typeface="HelveticaNeueLT Std" panose="020B0604020202020204" pitchFamily="34" charset="0"/>
              </a:rPr>
            </a:br>
            <a:r>
              <a:rPr lang="de-DE" dirty="0">
                <a:latin typeface="HelveticaNeueLT Std" panose="020B0604020202020204" pitchFamily="34" charset="0"/>
              </a:rPr>
              <a:t>für Zukunftsprojekte in Nürtingen gleichzeitig notwendig</a:t>
            </a:r>
          </a:p>
          <a:p>
            <a:r>
              <a:rPr lang="de-DE" dirty="0">
                <a:latin typeface="HelveticaNeueLT Std" panose="020B0604020202020204" pitchFamily="34" charset="0"/>
              </a:rPr>
              <a:t>Meilensteine: </a:t>
            </a:r>
          </a:p>
          <a:p>
            <a:pPr lvl="1"/>
            <a:r>
              <a:rPr lang="de-DE" dirty="0">
                <a:latin typeface="HelveticaNeueLT Std" panose="020B0604020202020204" pitchFamily="34" charset="0"/>
              </a:rPr>
              <a:t>Gemeinderatsbeschluss 20.05.2025</a:t>
            </a:r>
          </a:p>
          <a:p>
            <a:pPr lvl="1"/>
            <a:r>
              <a:rPr lang="de-DE" dirty="0">
                <a:latin typeface="HelveticaNeueLT Std" panose="020B0604020202020204" pitchFamily="34" charset="0"/>
              </a:rPr>
              <a:t>Unterstützung der Stiftung </a:t>
            </a:r>
            <a:r>
              <a:rPr lang="de-DE" dirty="0" err="1">
                <a:latin typeface="HelveticaNeueLT Std" panose="020B0604020202020204" pitchFamily="34" charset="0"/>
              </a:rPr>
              <a:t>Ökowatt</a:t>
            </a:r>
            <a:r>
              <a:rPr lang="de-DE" dirty="0">
                <a:latin typeface="HelveticaNeueLT Std" panose="020B0604020202020204" pitchFamily="34" charset="0"/>
              </a:rPr>
              <a:t> </a:t>
            </a:r>
            <a:br>
              <a:rPr lang="de-DE" dirty="0">
                <a:latin typeface="HelveticaNeueLT Std" panose="020B0604020202020204" pitchFamily="34" charset="0"/>
              </a:rPr>
            </a:br>
            <a:r>
              <a:rPr lang="de-DE" dirty="0">
                <a:latin typeface="HelveticaNeueLT Std" panose="020B0604020202020204" pitchFamily="34" charset="0"/>
              </a:rPr>
              <a:t>der Gründung mit 30.000 Euro</a:t>
            </a:r>
          </a:p>
          <a:p>
            <a:pPr marL="457200" lvl="1" indent="0">
              <a:buNone/>
            </a:pPr>
            <a:endParaRPr lang="de-DE" dirty="0">
              <a:latin typeface="HelveticaNeueLT Std" panose="020B0604020202020204" pitchFamily="34" charset="0"/>
            </a:endParaRPr>
          </a:p>
          <a:p>
            <a:r>
              <a:rPr lang="de-DE" dirty="0">
                <a:latin typeface="HelveticaNeueLT Std" panose="020B0604020202020204" pitchFamily="34" charset="0"/>
              </a:rPr>
              <a:t>Vorbereitung der </a:t>
            </a:r>
            <a:br>
              <a:rPr lang="de-DE" dirty="0">
                <a:latin typeface="HelveticaNeueLT Std" panose="020B0604020202020204" pitchFamily="34" charset="0"/>
              </a:rPr>
            </a:br>
            <a:r>
              <a:rPr lang="de-DE" dirty="0">
                <a:latin typeface="HelveticaNeueLT Std" panose="020B0604020202020204" pitchFamily="34" charset="0"/>
              </a:rPr>
              <a:t>Gründungsprüfung mit dem </a:t>
            </a:r>
            <a:br>
              <a:rPr lang="de-DE" dirty="0">
                <a:latin typeface="HelveticaNeueLT Std" panose="020B0604020202020204" pitchFamily="34" charset="0"/>
              </a:rPr>
            </a:br>
            <a:r>
              <a:rPr lang="de-DE" dirty="0">
                <a:latin typeface="HelveticaNeueLT Std" panose="020B0604020202020204" pitchFamily="34" charset="0"/>
              </a:rPr>
              <a:t>Genossenschaftsverband BW</a:t>
            </a:r>
          </a:p>
          <a:p>
            <a:pPr lvl="1"/>
            <a:endParaRPr lang="de-DE" dirty="0">
              <a:latin typeface="HelveticaNeueLT Std" panose="020B0604020202020204" pitchFamily="34" charset="0"/>
            </a:endParaRPr>
          </a:p>
        </p:txBody>
      </p:sp>
      <p:pic>
        <p:nvPicPr>
          <p:cNvPr id="7" name="Grafik 6">
            <a:extLst>
              <a:ext uri="{FF2B5EF4-FFF2-40B4-BE49-F238E27FC236}">
                <a16:creationId xmlns:a16="http://schemas.microsoft.com/office/drawing/2014/main" id="{F1EC08E1-0D48-BF1A-E237-7BD64477A146}"/>
              </a:ext>
            </a:extLst>
          </p:cNvPr>
          <p:cNvPicPr>
            <a:picLocks noChangeAspect="1"/>
          </p:cNvPicPr>
          <p:nvPr/>
        </p:nvPicPr>
        <p:blipFill>
          <a:blip r:embed="rId3"/>
          <a:stretch>
            <a:fillRect/>
          </a:stretch>
        </p:blipFill>
        <p:spPr>
          <a:xfrm>
            <a:off x="7052695" y="3429000"/>
            <a:ext cx="4632553" cy="2529347"/>
          </a:xfrm>
          <a:prstGeom prst="rect">
            <a:avLst/>
          </a:prstGeom>
        </p:spPr>
      </p:pic>
    </p:spTree>
    <p:extLst>
      <p:ext uri="{BB962C8B-B14F-4D97-AF65-F5344CB8AC3E}">
        <p14:creationId xmlns:p14="http://schemas.microsoft.com/office/powerpoint/2010/main" val="355076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0977-3858-5437-34E3-B57B170046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7F6CFB-738E-59D5-1F5D-793477633AB6}"/>
              </a:ext>
            </a:extLst>
          </p:cNvPr>
          <p:cNvSpPr>
            <a:spLocks noGrp="1"/>
          </p:cNvSpPr>
          <p:nvPr>
            <p:ph type="title"/>
          </p:nvPr>
        </p:nvSpPr>
        <p:spPr/>
        <p:txBody>
          <a:bodyPr/>
          <a:lstStyle/>
          <a:p>
            <a:r>
              <a:rPr lang="de-DE" dirty="0">
                <a:latin typeface="HelveticaNeueLT Std" panose="020B0604020202020204" pitchFamily="34" charset="0"/>
              </a:rPr>
              <a:t>Die Genossenschaft </a:t>
            </a:r>
          </a:p>
        </p:txBody>
      </p:sp>
      <p:sp>
        <p:nvSpPr>
          <p:cNvPr id="3" name="Inhaltsplatzhalter 2">
            <a:extLst>
              <a:ext uri="{FF2B5EF4-FFF2-40B4-BE49-F238E27FC236}">
                <a16:creationId xmlns:a16="http://schemas.microsoft.com/office/drawing/2014/main" id="{F713BF4B-B9FA-369A-F240-8479931323E5}"/>
              </a:ext>
            </a:extLst>
          </p:cNvPr>
          <p:cNvSpPr>
            <a:spLocks noGrp="1"/>
          </p:cNvSpPr>
          <p:nvPr>
            <p:ph idx="1"/>
          </p:nvPr>
        </p:nvSpPr>
        <p:spPr/>
        <p:txBody>
          <a:bodyPr>
            <a:normAutofit/>
          </a:bodyPr>
          <a:lstStyle/>
          <a:p>
            <a:pPr marL="0" indent="0">
              <a:buNone/>
            </a:pPr>
            <a:r>
              <a:rPr lang="de-DE" dirty="0">
                <a:latin typeface="HelveticaNeueLT Std" panose="020B0604020202020204" pitchFamily="34" charset="0"/>
              </a:rPr>
              <a:t>Warum eine Genossenschaft? </a:t>
            </a:r>
          </a:p>
          <a:p>
            <a:pPr lvl="1"/>
            <a:r>
              <a:rPr lang="de-DE" dirty="0">
                <a:latin typeface="HelveticaNeueLT Std" panose="020B0604020202020204" pitchFamily="34" charset="0"/>
              </a:rPr>
              <a:t>Demokratische Unternehmensform, ermöglicht es allen mitzumachen = pro Mitglied eine Stimme</a:t>
            </a:r>
          </a:p>
          <a:p>
            <a:pPr lvl="1"/>
            <a:r>
              <a:rPr lang="de-DE" dirty="0">
                <a:latin typeface="HelveticaNeueLT Std" panose="020B0604020202020204" pitchFamily="34" charset="0"/>
              </a:rPr>
              <a:t>Verzinsung entsprechend des eingebrachten Kapitals </a:t>
            </a:r>
          </a:p>
          <a:p>
            <a:pPr marL="0" indent="0">
              <a:buNone/>
            </a:pPr>
            <a:endParaRPr lang="de-DE" dirty="0">
              <a:latin typeface="HelveticaNeueLT Std" panose="020B0604020202020204" pitchFamily="34" charset="0"/>
            </a:endParaRPr>
          </a:p>
          <a:p>
            <a:pPr marL="0" indent="0">
              <a:buNone/>
            </a:pPr>
            <a:r>
              <a:rPr lang="de-DE" dirty="0">
                <a:latin typeface="HelveticaNeueLT Std" panose="020B0604020202020204" pitchFamily="34" charset="0"/>
              </a:rPr>
              <a:t>Mitglieder</a:t>
            </a:r>
          </a:p>
          <a:p>
            <a:r>
              <a:rPr lang="de-DE" dirty="0">
                <a:latin typeface="HelveticaNeueLT Std" panose="020B0604020202020204" pitchFamily="34" charset="0"/>
              </a:rPr>
              <a:t>Natürliche und juristische Personen</a:t>
            </a:r>
          </a:p>
          <a:p>
            <a:r>
              <a:rPr lang="de-DE" dirty="0">
                <a:latin typeface="HelveticaNeueLT Std" panose="020B0604020202020204" pitchFamily="34" charset="0"/>
              </a:rPr>
              <a:t>1000€, keine Begrenzung der Anteile nach oben</a:t>
            </a:r>
          </a:p>
          <a:p>
            <a:endParaRPr lang="de-DE" dirty="0">
              <a:latin typeface="HelveticaNeueLT Std" panose="020B0604020202020204" pitchFamily="34" charset="0"/>
            </a:endParaRPr>
          </a:p>
        </p:txBody>
      </p:sp>
    </p:spTree>
    <p:extLst>
      <p:ext uri="{BB962C8B-B14F-4D97-AF65-F5344CB8AC3E}">
        <p14:creationId xmlns:p14="http://schemas.microsoft.com/office/powerpoint/2010/main" val="270835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C3B2-00AF-7D01-59BB-ADA124880D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DE2F0F-4232-62E5-B6EB-EE0C7CD55B1E}"/>
              </a:ext>
            </a:extLst>
          </p:cNvPr>
          <p:cNvSpPr>
            <a:spLocks noGrp="1"/>
          </p:cNvSpPr>
          <p:nvPr>
            <p:ph type="title"/>
          </p:nvPr>
        </p:nvSpPr>
        <p:spPr/>
        <p:txBody>
          <a:bodyPr/>
          <a:lstStyle/>
          <a:p>
            <a:r>
              <a:rPr lang="de-DE" dirty="0">
                <a:latin typeface="HelveticaNeueLT Std" panose="020B0604020202020204" pitchFamily="34" charset="0"/>
              </a:rPr>
              <a:t>Die Genossenschaft </a:t>
            </a:r>
          </a:p>
        </p:txBody>
      </p:sp>
      <p:sp>
        <p:nvSpPr>
          <p:cNvPr id="3" name="Inhaltsplatzhalter 2">
            <a:extLst>
              <a:ext uri="{FF2B5EF4-FFF2-40B4-BE49-F238E27FC236}">
                <a16:creationId xmlns:a16="http://schemas.microsoft.com/office/drawing/2014/main" id="{FC1753E0-5A6E-A7A4-1F2A-B439B1D1CF68}"/>
              </a:ext>
            </a:extLst>
          </p:cNvPr>
          <p:cNvSpPr>
            <a:spLocks noGrp="1"/>
          </p:cNvSpPr>
          <p:nvPr>
            <p:ph idx="1"/>
          </p:nvPr>
        </p:nvSpPr>
        <p:spPr/>
        <p:txBody>
          <a:bodyPr>
            <a:normAutofit/>
          </a:bodyPr>
          <a:lstStyle/>
          <a:p>
            <a:pPr marL="0" indent="0">
              <a:buNone/>
            </a:pPr>
            <a:r>
              <a:rPr lang="de-DE" dirty="0">
                <a:latin typeface="HelveticaNeueLT Std" panose="020B0604020202020204" pitchFamily="34" charset="0"/>
                <a:cs typeface="Arial" panose="020B0604020202020204" pitchFamily="34" charset="0"/>
              </a:rPr>
              <a:t>Zweck:</a:t>
            </a:r>
          </a:p>
          <a:p>
            <a:pPr lvl="1"/>
            <a:r>
              <a:rPr lang="de-DE" dirty="0">
                <a:latin typeface="HelveticaNeueLT Std" panose="020B0604020202020204" pitchFamily="34" charset="0"/>
              </a:rPr>
              <a:t>Zweck der Genossenschaft ist die Förderung des Erwerbs und der Wirtschaft der Mitglieder durch gemeinschaftlichen Geschäftsbetrieb.</a:t>
            </a:r>
          </a:p>
          <a:p>
            <a:pPr lvl="1"/>
            <a:r>
              <a:rPr lang="de-DE" dirty="0">
                <a:latin typeface="HelveticaNeueLT Std" panose="020B0604020202020204" pitchFamily="34" charset="0"/>
              </a:rPr>
              <a:t>Gegenstand des Unternehmens ist die Initiierung von und die Beteiligung an Projekten zur Erzeugung erneuerbarer Energien auf lokaler, regionaler und überregionaler Ebene, die Beteiligung an Projekten, insbesondere die Errichtung und Unterhalt von Anlagen zur Gewinnung erneuerbarer Energien sowie deren Vermarktung, und von Anlagen der Elektromobilität, einschließlich aller diesem Zweck dienlichen und förderlichen Tätigkeiten.</a:t>
            </a:r>
          </a:p>
        </p:txBody>
      </p:sp>
    </p:spTree>
    <p:extLst>
      <p:ext uri="{BB962C8B-B14F-4D97-AF65-F5344CB8AC3E}">
        <p14:creationId xmlns:p14="http://schemas.microsoft.com/office/powerpoint/2010/main" val="3931795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565BF-5F51-71D1-E405-9289D63590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AAF491-499F-40F7-EA31-1F3329465080}"/>
              </a:ext>
            </a:extLst>
          </p:cNvPr>
          <p:cNvSpPr>
            <a:spLocks noGrp="1"/>
          </p:cNvSpPr>
          <p:nvPr>
            <p:ph type="title"/>
          </p:nvPr>
        </p:nvSpPr>
        <p:spPr/>
        <p:txBody>
          <a:bodyPr/>
          <a:lstStyle/>
          <a:p>
            <a:r>
              <a:rPr lang="de-DE" dirty="0">
                <a:latin typeface="HelveticaNeueLT Std" panose="020B0604020202020204" pitchFamily="34" charset="0"/>
              </a:rPr>
              <a:t>Die Genossenschaft </a:t>
            </a:r>
          </a:p>
        </p:txBody>
      </p:sp>
      <p:sp>
        <p:nvSpPr>
          <p:cNvPr id="3" name="Inhaltsplatzhalter 2">
            <a:extLst>
              <a:ext uri="{FF2B5EF4-FFF2-40B4-BE49-F238E27FC236}">
                <a16:creationId xmlns:a16="http://schemas.microsoft.com/office/drawing/2014/main" id="{7172D16A-4B1A-09CD-F18C-A5DE49CD574A}"/>
              </a:ext>
            </a:extLst>
          </p:cNvPr>
          <p:cNvSpPr>
            <a:spLocks noGrp="1"/>
          </p:cNvSpPr>
          <p:nvPr>
            <p:ph idx="1"/>
          </p:nvPr>
        </p:nvSpPr>
        <p:spPr/>
        <p:txBody>
          <a:bodyPr>
            <a:normAutofit/>
          </a:bodyPr>
          <a:lstStyle/>
          <a:p>
            <a:pPr marL="0" indent="0">
              <a:buNone/>
            </a:pPr>
            <a:r>
              <a:rPr lang="de-DE" dirty="0">
                <a:latin typeface="Arial" panose="020B0604020202020204" pitchFamily="34" charset="0"/>
                <a:cs typeface="Arial" panose="020B0604020202020204" pitchFamily="34" charset="0"/>
              </a:rPr>
              <a:t>Generalversammlung: mind. Einmal im Jahr</a:t>
            </a:r>
          </a:p>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Aufsichtsrat: mind. drei Mitglieder, drei Jahre gewählt, Wiederwahl zulässig</a:t>
            </a:r>
          </a:p>
          <a:p>
            <a:endParaRPr lang="de-DE"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Vorstand: mind. zwei Mitglieder, auf zwei Jahre bestellt</a:t>
            </a:r>
          </a:p>
          <a:p>
            <a:endParaRPr lang="de-DE" dirty="0">
              <a:latin typeface="Arial" panose="020B0604020202020204" pitchFamily="34" charset="0"/>
              <a:cs typeface="Arial" panose="020B0604020202020204" pitchFamily="34" charset="0"/>
            </a:endParaRPr>
          </a:p>
          <a:p>
            <a:endParaRPr lang="de-DE" dirty="0">
              <a:latin typeface="HelveticaNeueLT Std" panose="020B0604020202020204" pitchFamily="34" charset="0"/>
            </a:endParaRPr>
          </a:p>
        </p:txBody>
      </p:sp>
      <p:sp>
        <p:nvSpPr>
          <p:cNvPr id="6" name="Pfeil nach unten 4">
            <a:extLst>
              <a:ext uri="{FF2B5EF4-FFF2-40B4-BE49-F238E27FC236}">
                <a16:creationId xmlns:a16="http://schemas.microsoft.com/office/drawing/2014/main" id="{A47F3398-FEA2-44D0-B144-7240DFDD28FD}"/>
              </a:ext>
            </a:extLst>
          </p:cNvPr>
          <p:cNvSpPr/>
          <p:nvPr/>
        </p:nvSpPr>
        <p:spPr>
          <a:xfrm>
            <a:off x="4138863" y="2358189"/>
            <a:ext cx="609600" cy="46522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Pfeil nach unten 4">
            <a:extLst>
              <a:ext uri="{FF2B5EF4-FFF2-40B4-BE49-F238E27FC236}">
                <a16:creationId xmlns:a16="http://schemas.microsoft.com/office/drawing/2014/main" id="{5C513F13-7DE0-CCB3-997A-EDB16469877A}"/>
              </a:ext>
            </a:extLst>
          </p:cNvPr>
          <p:cNvSpPr/>
          <p:nvPr/>
        </p:nvSpPr>
        <p:spPr>
          <a:xfrm>
            <a:off x="4204177" y="4001294"/>
            <a:ext cx="609600" cy="46522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78748892"/>
      </p:ext>
    </p:extLst>
  </p:cSld>
  <p:clrMapOvr>
    <a:masterClrMapping/>
  </p:clrMapOvr>
</p:sld>
</file>

<file path=ppt/theme/theme1.xml><?xml version="1.0" encoding="utf-8"?>
<a:theme xmlns:a="http://schemas.openxmlformats.org/drawingml/2006/main" name="Office">
  <a:themeElements>
    <a:clrScheme name="Grü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873</Words>
  <Application>Microsoft Office PowerPoint</Application>
  <PresentationFormat>Breitbild</PresentationFormat>
  <Paragraphs>155</Paragraphs>
  <Slides>23</Slides>
  <Notes>11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Aptos</vt:lpstr>
      <vt:lpstr>Aptos Display</vt:lpstr>
      <vt:lpstr>Arial</vt:lpstr>
      <vt:lpstr>HelveticaNeueLT Std</vt:lpstr>
      <vt:lpstr>Office</vt:lpstr>
      <vt:lpstr>PowerPoint-Präsentation</vt:lpstr>
      <vt:lpstr>Ablauf</vt:lpstr>
      <vt:lpstr>Unser Ziel:  Die lokale Energiewende selbst in die Hand nehmen.</vt:lpstr>
      <vt:lpstr>Unser Ziel </vt:lpstr>
      <vt:lpstr>Unsere Partner</vt:lpstr>
      <vt:lpstr>Von der Vision zur Gründung</vt:lpstr>
      <vt:lpstr>Die Genossenschaft </vt:lpstr>
      <vt:lpstr>Die Genossenschaft </vt:lpstr>
      <vt:lpstr>Die Genossenschaft </vt:lpstr>
      <vt:lpstr>Unser Team</vt:lpstr>
      <vt:lpstr>Unser Team</vt:lpstr>
      <vt:lpstr>Unsere Projekte</vt:lpstr>
      <vt:lpstr>Projekt: Kinderhaus kleine Insel Zizishausen</vt:lpstr>
      <vt:lpstr>Projekt: Schule Reudern</vt:lpstr>
      <vt:lpstr>Projekt: Rathaus Nürtingen</vt:lpstr>
      <vt:lpstr>Netzdienlicher Batteriespeicher</vt:lpstr>
      <vt:lpstr>Wärmeerzeugung für Wärmenetze der SWN</vt:lpstr>
      <vt:lpstr>PowerPoint-Präsentation</vt:lpstr>
      <vt:lpstr>PowerPoint-Präsentation</vt:lpstr>
      <vt:lpstr>Finanzen</vt:lpstr>
      <vt:lpstr>Mitgliedschaft</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Klaus Seeger</dc:creator>
  <cp:lastModifiedBy>Michael Medla</cp:lastModifiedBy>
  <cp:revision>27</cp:revision>
  <dcterms:created xsi:type="dcterms:W3CDTF">2025-07-17T16:23:16Z</dcterms:created>
  <dcterms:modified xsi:type="dcterms:W3CDTF">2025-08-01T12:58:22Z</dcterms:modified>
</cp:coreProperties>
</file>